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9" r:id="rId3"/>
    <p:sldId id="258" r:id="rId4"/>
    <p:sldId id="354" r:id="rId5"/>
    <p:sldId id="334" r:id="rId6"/>
    <p:sldId id="260" r:id="rId7"/>
    <p:sldId id="335" r:id="rId8"/>
    <p:sldId id="352" r:id="rId9"/>
    <p:sldId id="353" r:id="rId10"/>
    <p:sldId id="357" r:id="rId11"/>
    <p:sldId id="275" r:id="rId12"/>
    <p:sldId id="358" r:id="rId13"/>
    <p:sldId id="360" r:id="rId14"/>
    <p:sldId id="359" r:id="rId15"/>
    <p:sldId id="257" r:id="rId16"/>
    <p:sldId id="362" r:id="rId17"/>
    <p:sldId id="363" r:id="rId18"/>
    <p:sldId id="364" r:id="rId19"/>
    <p:sldId id="365" r:id="rId20"/>
    <p:sldId id="298" r:id="rId21"/>
    <p:sldId id="307" r:id="rId22"/>
    <p:sldId id="341" r:id="rId23"/>
    <p:sldId id="346" r:id="rId24"/>
    <p:sldId id="310" r:id="rId25"/>
    <p:sldId id="308" r:id="rId26"/>
    <p:sldId id="309" r:id="rId27"/>
    <p:sldId id="347" r:id="rId28"/>
    <p:sldId id="339" r:id="rId29"/>
    <p:sldId id="361" r:id="rId30"/>
    <p:sldId id="287" r:id="rId31"/>
    <p:sldId id="262" r:id="rId32"/>
    <p:sldId id="342" r:id="rId33"/>
    <p:sldId id="261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B2DE03C8-4EF4-4023-B9A4-0B6B0E501E72}">
          <p14:sldIdLst>
            <p14:sldId id="256"/>
          </p14:sldIdLst>
        </p14:section>
        <p14:section name="Quem somos" id="{4FEA66E7-F200-4E09-9C43-7E82FDBD9BFE}">
          <p14:sldIdLst>
            <p14:sldId id="259"/>
            <p14:sldId id="258"/>
            <p14:sldId id="354"/>
            <p14:sldId id="334"/>
            <p14:sldId id="260"/>
            <p14:sldId id="335"/>
            <p14:sldId id="352"/>
            <p14:sldId id="353"/>
            <p14:sldId id="357"/>
            <p14:sldId id="275"/>
          </p14:sldIdLst>
        </p14:section>
        <p14:section name="Loja" id="{7B5B10F3-926F-42A1-A35D-1FC56DA48F25}">
          <p14:sldIdLst>
            <p14:sldId id="358"/>
            <p14:sldId id="360"/>
            <p14:sldId id="359"/>
          </p14:sldIdLst>
        </p14:section>
        <p14:section name="Exemplo" id="{18D3ED9B-BCAC-4D77-8633-740B9E9876B1}">
          <p14:sldIdLst>
            <p14:sldId id="257"/>
            <p14:sldId id="362"/>
            <p14:sldId id="363"/>
            <p14:sldId id="364"/>
            <p14:sldId id="365"/>
            <p14:sldId id="298"/>
            <p14:sldId id="307"/>
            <p14:sldId id="341"/>
            <p14:sldId id="346"/>
            <p14:sldId id="310"/>
            <p14:sldId id="308"/>
            <p14:sldId id="309"/>
            <p14:sldId id="347"/>
            <p14:sldId id="339"/>
            <p14:sldId id="361"/>
          </p14:sldIdLst>
        </p14:section>
        <p14:section name="Dados Gerais" id="{1B18DA7D-DB1C-435A-B792-6589B361557A}">
          <p14:sldIdLst>
            <p14:sldId id="287"/>
            <p14:sldId id="262"/>
            <p14:sldId id="342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832"/>
    <a:srgbClr val="4B3951"/>
    <a:srgbClr val="140F16"/>
    <a:srgbClr val="A78CB0"/>
    <a:srgbClr val="83B4BB"/>
    <a:srgbClr val="050000"/>
    <a:srgbClr val="DD928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62CC9-9C7C-4B44-A6C4-725BFF722755}" v="152" dt="2025-11-04T00:01:58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 varScale="1">
        <p:scale>
          <a:sx n="34" d="100"/>
          <a:sy n="34" d="100"/>
        </p:scale>
        <p:origin x="846" y="26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Ferreira" userId="68a5e3c46c91b0bc" providerId="LiveId" clId="{C3112691-3192-4CA9-9DEE-762CF746DB7D}"/>
    <pc:docChg chg="custSel addSld modSld modSection">
      <pc:chgData name="Victor Ferreira" userId="68a5e3c46c91b0bc" providerId="LiveId" clId="{C3112691-3192-4CA9-9DEE-762CF746DB7D}" dt="2025-11-04T01:46:57.556" v="224" actId="207"/>
      <pc:docMkLst>
        <pc:docMk/>
      </pc:docMkLst>
      <pc:sldChg chg="modSp mod">
        <pc:chgData name="Victor Ferreira" userId="68a5e3c46c91b0bc" providerId="LiveId" clId="{C3112691-3192-4CA9-9DEE-762CF746DB7D}" dt="2025-11-04T01:46:46.816" v="196" actId="207"/>
        <pc:sldMkLst>
          <pc:docMk/>
          <pc:sldMk cId="1416713700" sldId="257"/>
        </pc:sldMkLst>
        <pc:spChg chg="mod">
          <ac:chgData name="Victor Ferreira" userId="68a5e3c46c91b0bc" providerId="LiveId" clId="{C3112691-3192-4CA9-9DEE-762CF746DB7D}" dt="2025-11-04T01:46:46.816" v="196" actId="207"/>
          <ac:spMkLst>
            <pc:docMk/>
            <pc:sldMk cId="1416713700" sldId="257"/>
            <ac:spMk id="4" creationId="{6670867F-042B-49A3-B9B2-23CD96262FDC}"/>
          </ac:spMkLst>
        </pc:spChg>
      </pc:sldChg>
      <pc:sldChg chg="modSp add mod setBg">
        <pc:chgData name="Victor Ferreira" userId="68a5e3c46c91b0bc" providerId="LiveId" clId="{C3112691-3192-4CA9-9DEE-762CF746DB7D}" dt="2025-11-02T19:23:01.375" v="61" actId="20577"/>
        <pc:sldMkLst>
          <pc:docMk/>
          <pc:sldMk cId="2828204406" sldId="363"/>
        </pc:sldMkLst>
        <pc:spChg chg="mod">
          <ac:chgData name="Victor Ferreira" userId="68a5e3c46c91b0bc" providerId="LiveId" clId="{C3112691-3192-4CA9-9DEE-762CF746DB7D}" dt="2025-11-02T19:18:49.502" v="18" actId="20577"/>
          <ac:spMkLst>
            <pc:docMk/>
            <pc:sldMk cId="2828204406" sldId="363"/>
            <ac:spMk id="2" creationId="{E37123EB-D641-6E0D-80DE-B3B31A676494}"/>
          </ac:spMkLst>
        </pc:spChg>
        <pc:spChg chg="mod">
          <ac:chgData name="Victor Ferreira" userId="68a5e3c46c91b0bc" providerId="LiveId" clId="{C3112691-3192-4CA9-9DEE-762CF746DB7D}" dt="2025-11-02T19:23:01.375" v="61" actId="20577"/>
          <ac:spMkLst>
            <pc:docMk/>
            <pc:sldMk cId="2828204406" sldId="363"/>
            <ac:spMk id="3" creationId="{71DC5494-DF98-ECD9-6709-CF16AA944526}"/>
          </ac:spMkLst>
        </pc:spChg>
        <pc:spChg chg="mod">
          <ac:chgData name="Victor Ferreira" userId="68a5e3c46c91b0bc" providerId="LiveId" clId="{C3112691-3192-4CA9-9DEE-762CF746DB7D}" dt="2025-11-02T19:22:35.921" v="29" actId="207"/>
          <ac:spMkLst>
            <pc:docMk/>
            <pc:sldMk cId="2828204406" sldId="363"/>
            <ac:spMk id="4" creationId="{899A144A-2411-A3D3-7FBC-46D2BEC1A344}"/>
          </ac:spMkLst>
        </pc:spChg>
      </pc:sldChg>
      <pc:sldChg chg="modSp add mod setBg">
        <pc:chgData name="Victor Ferreira" userId="68a5e3c46c91b0bc" providerId="LiveId" clId="{C3112691-3192-4CA9-9DEE-762CF746DB7D}" dt="2025-11-02T19:28:06.933" v="177" actId="20577"/>
        <pc:sldMkLst>
          <pc:docMk/>
          <pc:sldMk cId="3025278307" sldId="364"/>
        </pc:sldMkLst>
        <pc:spChg chg="mod">
          <ac:chgData name="Victor Ferreira" userId="68a5e3c46c91b0bc" providerId="LiveId" clId="{C3112691-3192-4CA9-9DEE-762CF746DB7D}" dt="2025-11-02T19:25:15.959" v="83" actId="20577"/>
          <ac:spMkLst>
            <pc:docMk/>
            <pc:sldMk cId="3025278307" sldId="364"/>
            <ac:spMk id="2" creationId="{67E9B17A-69F9-F1A4-F0FC-E5979BA37813}"/>
          </ac:spMkLst>
        </pc:spChg>
        <pc:spChg chg="mod">
          <ac:chgData name="Victor Ferreira" userId="68a5e3c46c91b0bc" providerId="LiveId" clId="{C3112691-3192-4CA9-9DEE-762CF746DB7D}" dt="2025-11-02T19:28:06.933" v="177" actId="20577"/>
          <ac:spMkLst>
            <pc:docMk/>
            <pc:sldMk cId="3025278307" sldId="364"/>
            <ac:spMk id="3" creationId="{EEFDF1DE-8404-FFF1-34FB-F67297257E51}"/>
          </ac:spMkLst>
        </pc:spChg>
      </pc:sldChg>
      <pc:sldChg chg="addSp delSp modSp add mod setBg delAnim">
        <pc:chgData name="Victor Ferreira" userId="68a5e3c46c91b0bc" providerId="LiveId" clId="{C3112691-3192-4CA9-9DEE-762CF746DB7D}" dt="2025-11-04T01:46:57.556" v="224" actId="207"/>
        <pc:sldMkLst>
          <pc:docMk/>
          <pc:sldMk cId="666017790" sldId="365"/>
        </pc:sldMkLst>
        <pc:spChg chg="del">
          <ac:chgData name="Victor Ferreira" userId="68a5e3c46c91b0bc" providerId="LiveId" clId="{C3112691-3192-4CA9-9DEE-762CF746DB7D}" dt="2025-11-04T00:02:11.419" v="181" actId="478"/>
          <ac:spMkLst>
            <pc:docMk/>
            <pc:sldMk cId="666017790" sldId="365"/>
            <ac:spMk id="2" creationId="{8C586FE6-C8CA-DE1A-B577-9188774AD691}"/>
          </ac:spMkLst>
        </pc:spChg>
        <pc:spChg chg="del">
          <ac:chgData name="Victor Ferreira" userId="68a5e3c46c91b0bc" providerId="LiveId" clId="{C3112691-3192-4CA9-9DEE-762CF746DB7D}" dt="2025-11-04T00:02:19.519" v="183" actId="478"/>
          <ac:spMkLst>
            <pc:docMk/>
            <pc:sldMk cId="666017790" sldId="365"/>
            <ac:spMk id="3" creationId="{77326DFE-262F-ADD1-ACD5-3743A558213F}"/>
          </ac:spMkLst>
        </pc:spChg>
        <pc:spChg chg="mod">
          <ac:chgData name="Victor Ferreira" userId="68a5e3c46c91b0bc" providerId="LiveId" clId="{C3112691-3192-4CA9-9DEE-762CF746DB7D}" dt="2025-11-04T01:46:57.556" v="224" actId="207"/>
          <ac:spMkLst>
            <pc:docMk/>
            <pc:sldMk cId="666017790" sldId="365"/>
            <ac:spMk id="4" creationId="{E778CE20-EC5E-5C4D-CD00-7AEAA0260060}"/>
          </ac:spMkLst>
        </pc:spChg>
        <pc:spChg chg="add del mod">
          <ac:chgData name="Victor Ferreira" userId="68a5e3c46c91b0bc" providerId="LiveId" clId="{C3112691-3192-4CA9-9DEE-762CF746DB7D}" dt="2025-11-04T00:02:15.153" v="182" actId="478"/>
          <ac:spMkLst>
            <pc:docMk/>
            <pc:sldMk cId="666017790" sldId="365"/>
            <ac:spMk id="6" creationId="{34CEEF34-77DB-B9A2-248C-08873C876C4F}"/>
          </ac:spMkLst>
        </pc:spChg>
        <pc:spChg chg="add del mod">
          <ac:chgData name="Victor Ferreira" userId="68a5e3c46c91b0bc" providerId="LiveId" clId="{C3112691-3192-4CA9-9DEE-762CF746DB7D}" dt="2025-11-04T00:02:34.401" v="184" actId="478"/>
          <ac:spMkLst>
            <pc:docMk/>
            <pc:sldMk cId="666017790" sldId="365"/>
            <ac:spMk id="8" creationId="{4CCE30EE-DD2E-251B-EFF9-5BC9311E99C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DA858-B2DA-42F3-82C7-8261440456AE}" type="doc">
      <dgm:prSet loTypeId="urn:microsoft.com/office/officeart/2005/8/layout/cycle2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6FD585B2-CA12-4544-B8F2-6E565C6B8CAC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500" dirty="0"/>
            <a:t>Qualidade</a:t>
          </a:r>
        </a:p>
      </dgm:t>
    </dgm:pt>
    <dgm:pt modelId="{4CCE3B2E-CDE7-4496-9D58-FD8A0136DE6D}" type="sibTrans" cxnId="{4BAAD40C-CD55-466D-9D70-6DABF0F918B0}">
      <dgm:prSet/>
      <dgm:spPr/>
      <dgm:t>
        <a:bodyPr/>
        <a:lstStyle/>
        <a:p>
          <a:endParaRPr lang="pt-BR"/>
        </a:p>
      </dgm:t>
    </dgm:pt>
    <dgm:pt modelId="{D5F9CEB4-2CBC-410E-8172-3C4280688C3E}" type="parTrans" cxnId="{4BAAD40C-CD55-466D-9D70-6DABF0F918B0}">
      <dgm:prSet/>
      <dgm:spPr/>
      <dgm:t>
        <a:bodyPr/>
        <a:lstStyle/>
        <a:p>
          <a:endParaRPr lang="pt-BR"/>
        </a:p>
      </dgm:t>
    </dgm:pt>
    <dgm:pt modelId="{1816E443-4AE4-4B9C-843A-33FA276FBCC1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400" dirty="0"/>
            <a:t>Flexibilidade</a:t>
          </a:r>
        </a:p>
      </dgm:t>
    </dgm:pt>
    <dgm:pt modelId="{8502846F-4D14-4BF1-9232-393CA4AF4CBB}" type="sibTrans" cxnId="{AD2C6632-8BB2-43CF-9656-7FA56D5A7E4E}">
      <dgm:prSet/>
      <dgm:spPr/>
      <dgm:t>
        <a:bodyPr/>
        <a:lstStyle/>
        <a:p>
          <a:endParaRPr lang="pt-BR"/>
        </a:p>
      </dgm:t>
    </dgm:pt>
    <dgm:pt modelId="{CEB2C8D6-D578-483F-BA84-589E4C801790}" type="parTrans" cxnId="{AD2C6632-8BB2-43CF-9656-7FA56D5A7E4E}">
      <dgm:prSet/>
      <dgm:spPr/>
      <dgm:t>
        <a:bodyPr/>
        <a:lstStyle/>
        <a:p>
          <a:endParaRPr lang="pt-BR"/>
        </a:p>
      </dgm:t>
    </dgm:pt>
    <dgm:pt modelId="{84177285-278F-4317-A0E2-96AD0E53CC86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600" dirty="0"/>
            <a:t>Prazos</a:t>
          </a:r>
          <a:endParaRPr lang="pt-BR" sz="1500" dirty="0"/>
        </a:p>
      </dgm:t>
    </dgm:pt>
    <dgm:pt modelId="{41356D11-3F66-464A-A2B2-A4A3CA8FE992}" type="sibTrans" cxnId="{6A1F96E3-3DCC-4450-9135-CD86C549A8D4}">
      <dgm:prSet/>
      <dgm:spPr/>
      <dgm:t>
        <a:bodyPr/>
        <a:lstStyle/>
        <a:p>
          <a:endParaRPr lang="pt-BR"/>
        </a:p>
      </dgm:t>
    </dgm:pt>
    <dgm:pt modelId="{F435A6DA-D0D1-48B4-A8D1-AE26B376ACF5}" type="parTrans" cxnId="{6A1F96E3-3DCC-4450-9135-CD86C549A8D4}">
      <dgm:prSet/>
      <dgm:spPr/>
      <dgm:t>
        <a:bodyPr/>
        <a:lstStyle/>
        <a:p>
          <a:endParaRPr lang="pt-BR"/>
        </a:p>
      </dgm:t>
    </dgm:pt>
    <dgm:pt modelId="{80FB5E06-D4F0-4E05-8129-8D8ACF09AD05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600" dirty="0"/>
            <a:t>Custos</a:t>
          </a:r>
        </a:p>
      </dgm:t>
    </dgm:pt>
    <dgm:pt modelId="{A24415EA-F240-4721-986B-9CEBD572D814}" type="sibTrans" cxnId="{CF21ED2D-D853-4F6B-8509-992F5DDB1ECD}">
      <dgm:prSet/>
      <dgm:spPr/>
      <dgm:t>
        <a:bodyPr/>
        <a:lstStyle/>
        <a:p>
          <a:endParaRPr lang="pt-BR"/>
        </a:p>
      </dgm:t>
    </dgm:pt>
    <dgm:pt modelId="{B62E25AF-B0F1-4A2E-8190-C5DB0A08F9CE}" type="parTrans" cxnId="{CF21ED2D-D853-4F6B-8509-992F5DDB1ECD}">
      <dgm:prSet/>
      <dgm:spPr/>
      <dgm:t>
        <a:bodyPr/>
        <a:lstStyle/>
        <a:p>
          <a:endParaRPr lang="pt-BR"/>
        </a:p>
      </dgm:t>
    </dgm:pt>
    <dgm:pt modelId="{59E2257F-9B1B-4ECD-A69F-972E2C7D1B3C}">
      <dgm:prSet phldrT="[Texto]"/>
      <dgm:spPr>
        <a:solidFill>
          <a:srgbClr val="4B3951"/>
        </a:solidFill>
      </dgm:spPr>
      <dgm:t>
        <a:bodyPr/>
        <a:lstStyle/>
        <a:p>
          <a:r>
            <a:rPr lang="pt-BR" dirty="0"/>
            <a:t>Velocidade</a:t>
          </a:r>
        </a:p>
      </dgm:t>
    </dgm:pt>
    <dgm:pt modelId="{1722602C-1F4B-4125-A1B4-DEEC1CF6E4B0}" type="sibTrans" cxnId="{F4E69BEC-BC4E-4AF8-BE53-D5B1D431AAE2}">
      <dgm:prSet/>
      <dgm:spPr/>
      <dgm:t>
        <a:bodyPr/>
        <a:lstStyle/>
        <a:p>
          <a:endParaRPr lang="pt-BR"/>
        </a:p>
      </dgm:t>
    </dgm:pt>
    <dgm:pt modelId="{E221EF6C-893A-4A67-8C30-F83E03E2FEB3}" type="parTrans" cxnId="{F4E69BEC-BC4E-4AF8-BE53-D5B1D431AAE2}">
      <dgm:prSet/>
      <dgm:spPr/>
      <dgm:t>
        <a:bodyPr/>
        <a:lstStyle/>
        <a:p>
          <a:endParaRPr lang="pt-BR"/>
        </a:p>
      </dgm:t>
    </dgm:pt>
    <dgm:pt modelId="{2498AA15-B66A-4D4A-879F-B5AA162778AC}" type="pres">
      <dgm:prSet presAssocID="{5DCDA858-B2DA-42F3-82C7-8261440456AE}" presName="cycle" presStyleCnt="0">
        <dgm:presLayoutVars>
          <dgm:dir/>
          <dgm:resizeHandles val="exact"/>
        </dgm:presLayoutVars>
      </dgm:prSet>
      <dgm:spPr/>
    </dgm:pt>
    <dgm:pt modelId="{88CD0DDE-63C2-43FC-A0AC-7CED6D6AAA07}" type="pres">
      <dgm:prSet presAssocID="{6FD585B2-CA12-4544-B8F2-6E565C6B8CAC}" presName="node" presStyleLbl="node1" presStyleIdx="0" presStyleCnt="5">
        <dgm:presLayoutVars>
          <dgm:bulletEnabled val="1"/>
        </dgm:presLayoutVars>
      </dgm:prSet>
      <dgm:spPr/>
    </dgm:pt>
    <dgm:pt modelId="{2AD406A6-0F96-4626-B572-6BBFEDB653C6}" type="pres">
      <dgm:prSet presAssocID="{4CCE3B2E-CDE7-4496-9D58-FD8A0136DE6D}" presName="sibTrans" presStyleLbl="sibTrans2D1" presStyleIdx="0" presStyleCnt="5"/>
      <dgm:spPr/>
    </dgm:pt>
    <dgm:pt modelId="{5ED25799-3D44-4F94-B381-8773B6FDFC2E}" type="pres">
      <dgm:prSet presAssocID="{4CCE3B2E-CDE7-4496-9D58-FD8A0136DE6D}" presName="connectorText" presStyleLbl="sibTrans2D1" presStyleIdx="0" presStyleCnt="5"/>
      <dgm:spPr/>
    </dgm:pt>
    <dgm:pt modelId="{17F46021-4860-472C-B399-B3BB5B8A372E}" type="pres">
      <dgm:prSet presAssocID="{1816E443-4AE4-4B9C-843A-33FA276FBCC1}" presName="node" presStyleLbl="node1" presStyleIdx="1" presStyleCnt="5">
        <dgm:presLayoutVars>
          <dgm:bulletEnabled val="1"/>
        </dgm:presLayoutVars>
      </dgm:prSet>
      <dgm:spPr/>
    </dgm:pt>
    <dgm:pt modelId="{AD4DF8A5-7168-421E-8D1C-6DCA3B19B537}" type="pres">
      <dgm:prSet presAssocID="{8502846F-4D14-4BF1-9232-393CA4AF4CBB}" presName="sibTrans" presStyleLbl="sibTrans2D1" presStyleIdx="1" presStyleCnt="5"/>
      <dgm:spPr/>
    </dgm:pt>
    <dgm:pt modelId="{135DED36-ADC4-4E5E-8320-8F2A11626DA7}" type="pres">
      <dgm:prSet presAssocID="{8502846F-4D14-4BF1-9232-393CA4AF4CBB}" presName="connectorText" presStyleLbl="sibTrans2D1" presStyleIdx="1" presStyleCnt="5"/>
      <dgm:spPr/>
    </dgm:pt>
    <dgm:pt modelId="{30B06C9C-2A9D-49EC-990C-CB93D31454F9}" type="pres">
      <dgm:prSet presAssocID="{59E2257F-9B1B-4ECD-A69F-972E2C7D1B3C}" presName="node" presStyleLbl="node1" presStyleIdx="2" presStyleCnt="5">
        <dgm:presLayoutVars>
          <dgm:bulletEnabled val="1"/>
        </dgm:presLayoutVars>
      </dgm:prSet>
      <dgm:spPr/>
    </dgm:pt>
    <dgm:pt modelId="{F548D73B-20CB-4E20-8503-804EA05E67AB}" type="pres">
      <dgm:prSet presAssocID="{1722602C-1F4B-4125-A1B4-DEEC1CF6E4B0}" presName="sibTrans" presStyleLbl="sibTrans2D1" presStyleIdx="2" presStyleCnt="5"/>
      <dgm:spPr/>
    </dgm:pt>
    <dgm:pt modelId="{0F735E6D-994A-40C8-9210-3D63D0438184}" type="pres">
      <dgm:prSet presAssocID="{1722602C-1F4B-4125-A1B4-DEEC1CF6E4B0}" presName="connectorText" presStyleLbl="sibTrans2D1" presStyleIdx="2" presStyleCnt="5"/>
      <dgm:spPr/>
    </dgm:pt>
    <dgm:pt modelId="{0802BAF6-865C-4587-82DD-D8C2E7A1277E}" type="pres">
      <dgm:prSet presAssocID="{84177285-278F-4317-A0E2-96AD0E53CC86}" presName="node" presStyleLbl="node1" presStyleIdx="3" presStyleCnt="5">
        <dgm:presLayoutVars>
          <dgm:bulletEnabled val="1"/>
        </dgm:presLayoutVars>
      </dgm:prSet>
      <dgm:spPr/>
    </dgm:pt>
    <dgm:pt modelId="{81D89658-9B1E-42C1-A808-CC291543CA39}" type="pres">
      <dgm:prSet presAssocID="{41356D11-3F66-464A-A2B2-A4A3CA8FE992}" presName="sibTrans" presStyleLbl="sibTrans2D1" presStyleIdx="3" presStyleCnt="5"/>
      <dgm:spPr/>
    </dgm:pt>
    <dgm:pt modelId="{29AB885F-D617-4AA1-BF8A-D1BE895664CC}" type="pres">
      <dgm:prSet presAssocID="{41356D11-3F66-464A-A2B2-A4A3CA8FE992}" presName="connectorText" presStyleLbl="sibTrans2D1" presStyleIdx="3" presStyleCnt="5"/>
      <dgm:spPr/>
    </dgm:pt>
    <dgm:pt modelId="{3CC6C285-0905-4AE0-B82E-E655CBEC248D}" type="pres">
      <dgm:prSet presAssocID="{80FB5E06-D4F0-4E05-8129-8D8ACF09AD05}" presName="node" presStyleLbl="node1" presStyleIdx="4" presStyleCnt="5">
        <dgm:presLayoutVars>
          <dgm:bulletEnabled val="1"/>
        </dgm:presLayoutVars>
      </dgm:prSet>
      <dgm:spPr/>
    </dgm:pt>
    <dgm:pt modelId="{6FDB0CAD-43A0-4AF5-9DDF-FFF91073F9E9}" type="pres">
      <dgm:prSet presAssocID="{A24415EA-F240-4721-986B-9CEBD572D814}" presName="sibTrans" presStyleLbl="sibTrans2D1" presStyleIdx="4" presStyleCnt="5"/>
      <dgm:spPr/>
    </dgm:pt>
    <dgm:pt modelId="{067C149B-24C1-4B1C-8A63-1A2AF58794F7}" type="pres">
      <dgm:prSet presAssocID="{A24415EA-F240-4721-986B-9CEBD572D814}" presName="connectorText" presStyleLbl="sibTrans2D1" presStyleIdx="4" presStyleCnt="5"/>
      <dgm:spPr/>
    </dgm:pt>
  </dgm:ptLst>
  <dgm:cxnLst>
    <dgm:cxn modelId="{6FC89C05-B79F-4D3F-8C35-D048C17BC38C}" type="presOf" srcId="{84177285-278F-4317-A0E2-96AD0E53CC86}" destId="{0802BAF6-865C-4587-82DD-D8C2E7A1277E}" srcOrd="0" destOrd="0" presId="urn:microsoft.com/office/officeart/2005/8/layout/cycle2"/>
    <dgm:cxn modelId="{00C4EE0A-A527-416D-829A-25DE53D0A565}" type="presOf" srcId="{8502846F-4D14-4BF1-9232-393CA4AF4CBB}" destId="{AD4DF8A5-7168-421E-8D1C-6DCA3B19B537}" srcOrd="0" destOrd="0" presId="urn:microsoft.com/office/officeart/2005/8/layout/cycle2"/>
    <dgm:cxn modelId="{4BAAD40C-CD55-466D-9D70-6DABF0F918B0}" srcId="{5DCDA858-B2DA-42F3-82C7-8261440456AE}" destId="{6FD585B2-CA12-4544-B8F2-6E565C6B8CAC}" srcOrd="0" destOrd="0" parTransId="{D5F9CEB4-2CBC-410E-8172-3C4280688C3E}" sibTransId="{4CCE3B2E-CDE7-4496-9D58-FD8A0136DE6D}"/>
    <dgm:cxn modelId="{318D4922-75B2-4C8E-8923-E6BCF8720475}" type="presOf" srcId="{80FB5E06-D4F0-4E05-8129-8D8ACF09AD05}" destId="{3CC6C285-0905-4AE0-B82E-E655CBEC248D}" srcOrd="0" destOrd="0" presId="urn:microsoft.com/office/officeart/2005/8/layout/cycle2"/>
    <dgm:cxn modelId="{CF21ED2D-D853-4F6B-8509-992F5DDB1ECD}" srcId="{5DCDA858-B2DA-42F3-82C7-8261440456AE}" destId="{80FB5E06-D4F0-4E05-8129-8D8ACF09AD05}" srcOrd="4" destOrd="0" parTransId="{B62E25AF-B0F1-4A2E-8190-C5DB0A08F9CE}" sibTransId="{A24415EA-F240-4721-986B-9CEBD572D814}"/>
    <dgm:cxn modelId="{AD2C6632-8BB2-43CF-9656-7FA56D5A7E4E}" srcId="{5DCDA858-B2DA-42F3-82C7-8261440456AE}" destId="{1816E443-4AE4-4B9C-843A-33FA276FBCC1}" srcOrd="1" destOrd="0" parTransId="{CEB2C8D6-D578-483F-BA84-589E4C801790}" sibTransId="{8502846F-4D14-4BF1-9232-393CA4AF4CBB}"/>
    <dgm:cxn modelId="{4BF32734-0499-498C-81B6-EB72823B276E}" type="presOf" srcId="{A24415EA-F240-4721-986B-9CEBD572D814}" destId="{067C149B-24C1-4B1C-8A63-1A2AF58794F7}" srcOrd="1" destOrd="0" presId="urn:microsoft.com/office/officeart/2005/8/layout/cycle2"/>
    <dgm:cxn modelId="{64ADB83F-5B92-4434-BA2F-525638D14850}" type="presOf" srcId="{1816E443-4AE4-4B9C-843A-33FA276FBCC1}" destId="{17F46021-4860-472C-B399-B3BB5B8A372E}" srcOrd="0" destOrd="0" presId="urn:microsoft.com/office/officeart/2005/8/layout/cycle2"/>
    <dgm:cxn modelId="{4AF0567A-5702-490E-8991-0137F1FFCDA0}" type="presOf" srcId="{A24415EA-F240-4721-986B-9CEBD572D814}" destId="{6FDB0CAD-43A0-4AF5-9DDF-FFF91073F9E9}" srcOrd="0" destOrd="0" presId="urn:microsoft.com/office/officeart/2005/8/layout/cycle2"/>
    <dgm:cxn modelId="{C777AB7A-9FAB-4A3A-8111-F3D84040FC99}" type="presOf" srcId="{4CCE3B2E-CDE7-4496-9D58-FD8A0136DE6D}" destId="{5ED25799-3D44-4F94-B381-8773B6FDFC2E}" srcOrd="1" destOrd="0" presId="urn:microsoft.com/office/officeart/2005/8/layout/cycle2"/>
    <dgm:cxn modelId="{45069F7C-6908-4DEC-880B-1A45803E67B4}" type="presOf" srcId="{8502846F-4D14-4BF1-9232-393CA4AF4CBB}" destId="{135DED36-ADC4-4E5E-8320-8F2A11626DA7}" srcOrd="1" destOrd="0" presId="urn:microsoft.com/office/officeart/2005/8/layout/cycle2"/>
    <dgm:cxn modelId="{4E057FA1-EBBB-4E09-B303-676B3C2D47AE}" type="presOf" srcId="{59E2257F-9B1B-4ECD-A69F-972E2C7D1B3C}" destId="{30B06C9C-2A9D-49EC-990C-CB93D31454F9}" srcOrd="0" destOrd="0" presId="urn:microsoft.com/office/officeart/2005/8/layout/cycle2"/>
    <dgm:cxn modelId="{B42051AA-EE4B-439C-9B51-7536E261F7D1}" type="presOf" srcId="{41356D11-3F66-464A-A2B2-A4A3CA8FE992}" destId="{81D89658-9B1E-42C1-A808-CC291543CA39}" srcOrd="0" destOrd="0" presId="urn:microsoft.com/office/officeart/2005/8/layout/cycle2"/>
    <dgm:cxn modelId="{A63227B7-7903-4D5B-A9FE-FACFBD97C8BA}" type="presOf" srcId="{41356D11-3F66-464A-A2B2-A4A3CA8FE992}" destId="{29AB885F-D617-4AA1-BF8A-D1BE895664CC}" srcOrd="1" destOrd="0" presId="urn:microsoft.com/office/officeart/2005/8/layout/cycle2"/>
    <dgm:cxn modelId="{E7F1E2BB-31DC-471E-A950-187C96801057}" type="presOf" srcId="{1722602C-1F4B-4125-A1B4-DEEC1CF6E4B0}" destId="{F548D73B-20CB-4E20-8503-804EA05E67AB}" srcOrd="0" destOrd="0" presId="urn:microsoft.com/office/officeart/2005/8/layout/cycle2"/>
    <dgm:cxn modelId="{204C34C8-0ED4-46A4-B2DF-8792AC20F5F6}" type="presOf" srcId="{6FD585B2-CA12-4544-B8F2-6E565C6B8CAC}" destId="{88CD0DDE-63C2-43FC-A0AC-7CED6D6AAA07}" srcOrd="0" destOrd="0" presId="urn:microsoft.com/office/officeart/2005/8/layout/cycle2"/>
    <dgm:cxn modelId="{1F7965CD-E478-4616-8BF7-98F90B4051FE}" type="presOf" srcId="{4CCE3B2E-CDE7-4496-9D58-FD8A0136DE6D}" destId="{2AD406A6-0F96-4626-B572-6BBFEDB653C6}" srcOrd="0" destOrd="0" presId="urn:microsoft.com/office/officeart/2005/8/layout/cycle2"/>
    <dgm:cxn modelId="{AD7EE2D4-68D5-43D0-B169-2CA1270B0219}" type="presOf" srcId="{1722602C-1F4B-4125-A1B4-DEEC1CF6E4B0}" destId="{0F735E6D-994A-40C8-9210-3D63D0438184}" srcOrd="1" destOrd="0" presId="urn:microsoft.com/office/officeart/2005/8/layout/cycle2"/>
    <dgm:cxn modelId="{6A1F96E3-3DCC-4450-9135-CD86C549A8D4}" srcId="{5DCDA858-B2DA-42F3-82C7-8261440456AE}" destId="{84177285-278F-4317-A0E2-96AD0E53CC86}" srcOrd="3" destOrd="0" parTransId="{F435A6DA-D0D1-48B4-A8D1-AE26B376ACF5}" sibTransId="{41356D11-3F66-464A-A2B2-A4A3CA8FE992}"/>
    <dgm:cxn modelId="{F4E69BEC-BC4E-4AF8-BE53-D5B1D431AAE2}" srcId="{5DCDA858-B2DA-42F3-82C7-8261440456AE}" destId="{59E2257F-9B1B-4ECD-A69F-972E2C7D1B3C}" srcOrd="2" destOrd="0" parTransId="{E221EF6C-893A-4A67-8C30-F83E03E2FEB3}" sibTransId="{1722602C-1F4B-4125-A1B4-DEEC1CF6E4B0}"/>
    <dgm:cxn modelId="{83B53EEF-E23A-4BB3-9750-E6B09BBA0EB6}" type="presOf" srcId="{5DCDA858-B2DA-42F3-82C7-8261440456AE}" destId="{2498AA15-B66A-4D4A-879F-B5AA162778AC}" srcOrd="0" destOrd="0" presId="urn:microsoft.com/office/officeart/2005/8/layout/cycle2"/>
    <dgm:cxn modelId="{5363C785-964D-4623-AB90-244EC39783A7}" type="presParOf" srcId="{2498AA15-B66A-4D4A-879F-B5AA162778AC}" destId="{88CD0DDE-63C2-43FC-A0AC-7CED6D6AAA07}" srcOrd="0" destOrd="0" presId="urn:microsoft.com/office/officeart/2005/8/layout/cycle2"/>
    <dgm:cxn modelId="{B88F59F5-8BB5-4FCF-9095-B0A9DA0188D9}" type="presParOf" srcId="{2498AA15-B66A-4D4A-879F-B5AA162778AC}" destId="{2AD406A6-0F96-4626-B572-6BBFEDB653C6}" srcOrd="1" destOrd="0" presId="urn:microsoft.com/office/officeart/2005/8/layout/cycle2"/>
    <dgm:cxn modelId="{9695F0FA-BDC6-4F8D-9D9D-784A5D8D28BD}" type="presParOf" srcId="{2AD406A6-0F96-4626-B572-6BBFEDB653C6}" destId="{5ED25799-3D44-4F94-B381-8773B6FDFC2E}" srcOrd="0" destOrd="0" presId="urn:microsoft.com/office/officeart/2005/8/layout/cycle2"/>
    <dgm:cxn modelId="{25E335F9-A65C-43CA-BFB7-5C523B4D04FE}" type="presParOf" srcId="{2498AA15-B66A-4D4A-879F-B5AA162778AC}" destId="{17F46021-4860-472C-B399-B3BB5B8A372E}" srcOrd="2" destOrd="0" presId="urn:microsoft.com/office/officeart/2005/8/layout/cycle2"/>
    <dgm:cxn modelId="{AF021D2B-F2B3-49A7-9EF1-455EFC113010}" type="presParOf" srcId="{2498AA15-B66A-4D4A-879F-B5AA162778AC}" destId="{AD4DF8A5-7168-421E-8D1C-6DCA3B19B537}" srcOrd="3" destOrd="0" presId="urn:microsoft.com/office/officeart/2005/8/layout/cycle2"/>
    <dgm:cxn modelId="{24F227DA-3A0C-4543-963A-159DE7BE8F50}" type="presParOf" srcId="{AD4DF8A5-7168-421E-8D1C-6DCA3B19B537}" destId="{135DED36-ADC4-4E5E-8320-8F2A11626DA7}" srcOrd="0" destOrd="0" presId="urn:microsoft.com/office/officeart/2005/8/layout/cycle2"/>
    <dgm:cxn modelId="{6C15EE0D-5379-4690-AED7-56927B3F6EE1}" type="presParOf" srcId="{2498AA15-B66A-4D4A-879F-B5AA162778AC}" destId="{30B06C9C-2A9D-49EC-990C-CB93D31454F9}" srcOrd="4" destOrd="0" presId="urn:microsoft.com/office/officeart/2005/8/layout/cycle2"/>
    <dgm:cxn modelId="{65750C75-0852-4EA5-A191-B89A93C2146C}" type="presParOf" srcId="{2498AA15-B66A-4D4A-879F-B5AA162778AC}" destId="{F548D73B-20CB-4E20-8503-804EA05E67AB}" srcOrd="5" destOrd="0" presId="urn:microsoft.com/office/officeart/2005/8/layout/cycle2"/>
    <dgm:cxn modelId="{F5A8D844-C6BF-4E59-92D0-EF134EB1CC3F}" type="presParOf" srcId="{F548D73B-20CB-4E20-8503-804EA05E67AB}" destId="{0F735E6D-994A-40C8-9210-3D63D0438184}" srcOrd="0" destOrd="0" presId="urn:microsoft.com/office/officeart/2005/8/layout/cycle2"/>
    <dgm:cxn modelId="{5454B8EE-1309-4340-A97B-CC0A5B611B9A}" type="presParOf" srcId="{2498AA15-B66A-4D4A-879F-B5AA162778AC}" destId="{0802BAF6-865C-4587-82DD-D8C2E7A1277E}" srcOrd="6" destOrd="0" presId="urn:microsoft.com/office/officeart/2005/8/layout/cycle2"/>
    <dgm:cxn modelId="{2B19F906-543B-4016-81A0-7F80C0972B6A}" type="presParOf" srcId="{2498AA15-B66A-4D4A-879F-B5AA162778AC}" destId="{81D89658-9B1E-42C1-A808-CC291543CA39}" srcOrd="7" destOrd="0" presId="urn:microsoft.com/office/officeart/2005/8/layout/cycle2"/>
    <dgm:cxn modelId="{9379617C-9E3E-44F4-A7EA-6AB8625D4838}" type="presParOf" srcId="{81D89658-9B1E-42C1-A808-CC291543CA39}" destId="{29AB885F-D617-4AA1-BF8A-D1BE895664CC}" srcOrd="0" destOrd="0" presId="urn:microsoft.com/office/officeart/2005/8/layout/cycle2"/>
    <dgm:cxn modelId="{E16318D0-8C37-49DE-8326-C4FEE19362E6}" type="presParOf" srcId="{2498AA15-B66A-4D4A-879F-B5AA162778AC}" destId="{3CC6C285-0905-4AE0-B82E-E655CBEC248D}" srcOrd="8" destOrd="0" presId="urn:microsoft.com/office/officeart/2005/8/layout/cycle2"/>
    <dgm:cxn modelId="{6284EF1C-F0AC-4B9C-9F43-80AE94B257F9}" type="presParOf" srcId="{2498AA15-B66A-4D4A-879F-B5AA162778AC}" destId="{6FDB0CAD-43A0-4AF5-9DDF-FFF91073F9E9}" srcOrd="9" destOrd="0" presId="urn:microsoft.com/office/officeart/2005/8/layout/cycle2"/>
    <dgm:cxn modelId="{EA24FCE1-0669-4F98-B5EA-C4F6030EBABB}" type="presParOf" srcId="{6FDB0CAD-43A0-4AF5-9DDF-FFF91073F9E9}" destId="{067C149B-24C1-4B1C-8A63-1A2AF58794F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0CE71-0547-43A3-9A30-39880F5DC3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2FE61-A16A-415F-8CE2-970AAC65FD25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en-US" i="0" dirty="0"/>
            <a:t>PROJETO TÉCNICO</a:t>
          </a:r>
        </a:p>
      </dgm:t>
    </dgm:pt>
    <dgm:pt modelId="{E0EAD088-C211-42D3-928A-A90054439E39}" type="parTrans" cxnId="{614D11E7-E2E3-4CD7-B267-BC0D1D87F124}">
      <dgm:prSet/>
      <dgm:spPr/>
      <dgm:t>
        <a:bodyPr/>
        <a:lstStyle/>
        <a:p>
          <a:endParaRPr lang="en-US"/>
        </a:p>
      </dgm:t>
    </dgm:pt>
    <dgm:pt modelId="{BC1B8CB7-E59E-4692-86C5-9857531267A0}" type="sibTrans" cxnId="{614D11E7-E2E3-4CD7-B267-BC0D1D87F124}">
      <dgm:prSet/>
      <dgm:spPr/>
      <dgm:t>
        <a:bodyPr/>
        <a:lstStyle/>
        <a:p>
          <a:endParaRPr lang="en-US"/>
        </a:p>
      </dgm:t>
    </dgm:pt>
    <dgm:pt modelId="{4DC6548D-1FAE-48A2-93FE-04CA33707C1E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en-US" dirty="0">
              <a:solidFill>
                <a:srgbClr val="FFFFFF"/>
              </a:solidFill>
            </a:rPr>
            <a:t>MÉTODOS &amp; PROCESSOS</a:t>
          </a:r>
        </a:p>
      </dgm:t>
    </dgm:pt>
    <dgm:pt modelId="{4B507BAC-89F0-44DA-8B58-4E62CE6CD5BA}" type="parTrans" cxnId="{8FDC9DFE-6BCB-4F93-9784-817A86446108}">
      <dgm:prSet/>
      <dgm:spPr/>
      <dgm:t>
        <a:bodyPr/>
        <a:lstStyle/>
        <a:p>
          <a:endParaRPr lang="en-US"/>
        </a:p>
      </dgm:t>
    </dgm:pt>
    <dgm:pt modelId="{85BC58B9-FAD3-4162-9BD1-27A9EB18942A}" type="sibTrans" cxnId="{8FDC9DFE-6BCB-4F93-9784-817A86446108}">
      <dgm:prSet/>
      <dgm:spPr/>
      <dgm:t>
        <a:bodyPr/>
        <a:lstStyle/>
        <a:p>
          <a:endParaRPr lang="en-US"/>
        </a:p>
      </dgm:t>
    </dgm:pt>
    <dgm:pt modelId="{6D088CC8-A771-4043-9296-B6C889551F3E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pt-BR" dirty="0"/>
            <a:t>CONFECÇÃO</a:t>
          </a:r>
        </a:p>
      </dgm:t>
    </dgm:pt>
    <dgm:pt modelId="{A3AED565-FA0A-424E-8295-5AE06725108D}" type="parTrans" cxnId="{1D056A42-A7CB-435D-8EC2-2C3907CB83B4}">
      <dgm:prSet/>
      <dgm:spPr/>
      <dgm:t>
        <a:bodyPr/>
        <a:lstStyle/>
        <a:p>
          <a:endParaRPr lang="pt-BR"/>
        </a:p>
      </dgm:t>
    </dgm:pt>
    <dgm:pt modelId="{57545B4F-1639-4C16-A713-82F0E15B9CF5}" type="sibTrans" cxnId="{1D056A42-A7CB-435D-8EC2-2C3907CB83B4}">
      <dgm:prSet/>
      <dgm:spPr/>
      <dgm:t>
        <a:bodyPr/>
        <a:lstStyle/>
        <a:p>
          <a:endParaRPr lang="pt-BR"/>
        </a:p>
      </dgm:t>
    </dgm:pt>
    <dgm:pt modelId="{CAFEF85A-45B9-405F-B265-BB7655BC7183}" type="pres">
      <dgm:prSet presAssocID="{B700CE71-0547-43A3-9A30-39880F5DC311}" presName="linear" presStyleCnt="0">
        <dgm:presLayoutVars>
          <dgm:animLvl val="lvl"/>
          <dgm:resizeHandles val="exact"/>
        </dgm:presLayoutVars>
      </dgm:prSet>
      <dgm:spPr/>
    </dgm:pt>
    <dgm:pt modelId="{2B01A2C0-65F1-4BF5-8C4B-7AD19C5B31D1}" type="pres">
      <dgm:prSet presAssocID="{3772FE61-A16A-415F-8CE2-970AAC65FD2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5483A3-5AA0-4549-8BE4-8428CCD7C30B}" type="pres">
      <dgm:prSet presAssocID="{BC1B8CB7-E59E-4692-86C5-9857531267A0}" presName="spacer" presStyleCnt="0"/>
      <dgm:spPr/>
    </dgm:pt>
    <dgm:pt modelId="{DEEEA26C-4406-4878-9351-87C68568057F}" type="pres">
      <dgm:prSet presAssocID="{4DC6548D-1FAE-48A2-93FE-04CA33707C1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708920-D5D0-476F-9B70-C8BD2A23EFBD}" type="pres">
      <dgm:prSet presAssocID="{85BC58B9-FAD3-4162-9BD1-27A9EB18942A}" presName="spacer" presStyleCnt="0"/>
      <dgm:spPr/>
    </dgm:pt>
    <dgm:pt modelId="{5E69C6BF-ED6B-4DF9-8CCA-3D6C0C9FCBBB}" type="pres">
      <dgm:prSet presAssocID="{6D088CC8-A771-4043-9296-B6C889551F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056A42-A7CB-435D-8EC2-2C3907CB83B4}" srcId="{B700CE71-0547-43A3-9A30-39880F5DC311}" destId="{6D088CC8-A771-4043-9296-B6C889551F3E}" srcOrd="2" destOrd="0" parTransId="{A3AED565-FA0A-424E-8295-5AE06725108D}" sibTransId="{57545B4F-1639-4C16-A713-82F0E15B9CF5}"/>
    <dgm:cxn modelId="{0BE9FC65-5075-48F8-AAB9-8E9FCF4819BB}" type="presOf" srcId="{B700CE71-0547-43A3-9A30-39880F5DC311}" destId="{CAFEF85A-45B9-405F-B265-BB7655BC7183}" srcOrd="0" destOrd="0" presId="urn:microsoft.com/office/officeart/2005/8/layout/vList2"/>
    <dgm:cxn modelId="{18F9A580-5C7A-4013-AF26-54A6D2D07F3C}" type="presOf" srcId="{4DC6548D-1FAE-48A2-93FE-04CA33707C1E}" destId="{DEEEA26C-4406-4878-9351-87C68568057F}" srcOrd="0" destOrd="0" presId="urn:microsoft.com/office/officeart/2005/8/layout/vList2"/>
    <dgm:cxn modelId="{688A6A8C-7376-4E0F-8173-0392A2C69185}" type="presOf" srcId="{3772FE61-A16A-415F-8CE2-970AAC65FD25}" destId="{2B01A2C0-65F1-4BF5-8C4B-7AD19C5B31D1}" srcOrd="0" destOrd="0" presId="urn:microsoft.com/office/officeart/2005/8/layout/vList2"/>
    <dgm:cxn modelId="{C5960CAC-F1A8-4366-8F31-EBB278DE3A39}" type="presOf" srcId="{6D088CC8-A771-4043-9296-B6C889551F3E}" destId="{5E69C6BF-ED6B-4DF9-8CCA-3D6C0C9FCBBB}" srcOrd="0" destOrd="0" presId="urn:microsoft.com/office/officeart/2005/8/layout/vList2"/>
    <dgm:cxn modelId="{614D11E7-E2E3-4CD7-B267-BC0D1D87F124}" srcId="{B700CE71-0547-43A3-9A30-39880F5DC311}" destId="{3772FE61-A16A-415F-8CE2-970AAC65FD25}" srcOrd="0" destOrd="0" parTransId="{E0EAD088-C211-42D3-928A-A90054439E39}" sibTransId="{BC1B8CB7-E59E-4692-86C5-9857531267A0}"/>
    <dgm:cxn modelId="{8FDC9DFE-6BCB-4F93-9784-817A86446108}" srcId="{B700CE71-0547-43A3-9A30-39880F5DC311}" destId="{4DC6548D-1FAE-48A2-93FE-04CA33707C1E}" srcOrd="1" destOrd="0" parTransId="{4B507BAC-89F0-44DA-8B58-4E62CE6CD5BA}" sibTransId="{85BC58B9-FAD3-4162-9BD1-27A9EB18942A}"/>
    <dgm:cxn modelId="{9C445233-6351-47E0-87DE-3549F393D305}" type="presParOf" srcId="{CAFEF85A-45B9-405F-B265-BB7655BC7183}" destId="{2B01A2C0-65F1-4BF5-8C4B-7AD19C5B31D1}" srcOrd="0" destOrd="0" presId="urn:microsoft.com/office/officeart/2005/8/layout/vList2"/>
    <dgm:cxn modelId="{45F02F27-8F48-4927-B21D-85E318594636}" type="presParOf" srcId="{CAFEF85A-45B9-405F-B265-BB7655BC7183}" destId="{585483A3-5AA0-4549-8BE4-8428CCD7C30B}" srcOrd="1" destOrd="0" presId="urn:microsoft.com/office/officeart/2005/8/layout/vList2"/>
    <dgm:cxn modelId="{EE67DE04-ADDD-4F0A-99CB-F28FC4D7B8B5}" type="presParOf" srcId="{CAFEF85A-45B9-405F-B265-BB7655BC7183}" destId="{DEEEA26C-4406-4878-9351-87C68568057F}" srcOrd="2" destOrd="0" presId="urn:microsoft.com/office/officeart/2005/8/layout/vList2"/>
    <dgm:cxn modelId="{148F51B3-9E8B-4713-AF89-A17C0E0BB868}" type="presParOf" srcId="{CAFEF85A-45B9-405F-B265-BB7655BC7183}" destId="{39708920-D5D0-476F-9B70-C8BD2A23EFBD}" srcOrd="3" destOrd="0" presId="urn:microsoft.com/office/officeart/2005/8/layout/vList2"/>
    <dgm:cxn modelId="{5B005B8E-19E3-44D0-A6C5-A5D4E8B89DC7}" type="presParOf" srcId="{CAFEF85A-45B9-405F-B265-BB7655BC7183}" destId="{5E69C6BF-ED6B-4DF9-8CCA-3D6C0C9FCB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D0DDE-63C2-43FC-A0AC-7CED6D6AAA07}">
      <dsp:nvSpPr>
        <dsp:cNvPr id="0" name=""/>
        <dsp:cNvSpPr/>
      </dsp:nvSpPr>
      <dsp:spPr>
        <a:xfrm>
          <a:off x="2786268" y="458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Qualidade</a:t>
          </a:r>
        </a:p>
      </dsp:txBody>
      <dsp:txXfrm>
        <a:off x="2991784" y="205974"/>
        <a:ext cx="992320" cy="992320"/>
      </dsp:txXfrm>
    </dsp:sp>
    <dsp:sp modelId="{2AD406A6-0F96-4626-B572-6BBFEDB653C6}">
      <dsp:nvSpPr>
        <dsp:cNvPr id="0" name=""/>
        <dsp:cNvSpPr/>
      </dsp:nvSpPr>
      <dsp:spPr>
        <a:xfrm rot="2160000">
          <a:off x="4145568" y="1079085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4156291" y="1140810"/>
        <a:ext cx="262013" cy="284179"/>
      </dsp:txXfrm>
    </dsp:sp>
    <dsp:sp modelId="{17F46021-4860-472C-B399-B3BB5B8A372E}">
      <dsp:nvSpPr>
        <dsp:cNvPr id="0" name=""/>
        <dsp:cNvSpPr/>
      </dsp:nvSpPr>
      <dsp:spPr>
        <a:xfrm>
          <a:off x="4492960" y="1240443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Flexibilidade</a:t>
          </a:r>
        </a:p>
      </dsp:txBody>
      <dsp:txXfrm>
        <a:off x="4698476" y="1445959"/>
        <a:ext cx="992320" cy="992320"/>
      </dsp:txXfrm>
    </dsp:sp>
    <dsp:sp modelId="{AD4DF8A5-7168-421E-8D1C-6DCA3B19B537}">
      <dsp:nvSpPr>
        <dsp:cNvPr id="0" name=""/>
        <dsp:cNvSpPr/>
      </dsp:nvSpPr>
      <dsp:spPr>
        <a:xfrm rot="6480000">
          <a:off x="4684809" y="269839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4758304" y="2739726"/>
        <a:ext cx="262013" cy="284179"/>
      </dsp:txXfrm>
    </dsp:sp>
    <dsp:sp modelId="{30B06C9C-2A9D-49EC-990C-CB93D31454F9}">
      <dsp:nvSpPr>
        <dsp:cNvPr id="0" name=""/>
        <dsp:cNvSpPr/>
      </dsp:nvSpPr>
      <dsp:spPr>
        <a:xfrm>
          <a:off x="3841062" y="3246781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Velocidade</a:t>
          </a:r>
        </a:p>
      </dsp:txBody>
      <dsp:txXfrm>
        <a:off x="4046578" y="3452297"/>
        <a:ext cx="992320" cy="992320"/>
      </dsp:txXfrm>
    </dsp:sp>
    <dsp:sp modelId="{F548D73B-20CB-4E20-8503-804EA05E67AB}">
      <dsp:nvSpPr>
        <dsp:cNvPr id="0" name=""/>
        <dsp:cNvSpPr/>
      </dsp:nvSpPr>
      <dsp:spPr>
        <a:xfrm rot="10800000">
          <a:off x="3311385" y="3711641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423676" y="3806367"/>
        <a:ext cx="262013" cy="284179"/>
      </dsp:txXfrm>
    </dsp:sp>
    <dsp:sp modelId="{0802BAF6-865C-4587-82DD-D8C2E7A1277E}">
      <dsp:nvSpPr>
        <dsp:cNvPr id="0" name=""/>
        <dsp:cNvSpPr/>
      </dsp:nvSpPr>
      <dsp:spPr>
        <a:xfrm>
          <a:off x="1731474" y="3246781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Prazos</a:t>
          </a:r>
          <a:endParaRPr lang="pt-BR" sz="1500" kern="1200" dirty="0"/>
        </a:p>
      </dsp:txBody>
      <dsp:txXfrm>
        <a:off x="1936990" y="3452297"/>
        <a:ext cx="992320" cy="992320"/>
      </dsp:txXfrm>
    </dsp:sp>
    <dsp:sp modelId="{81D89658-9B1E-42C1-A808-CC291543CA39}">
      <dsp:nvSpPr>
        <dsp:cNvPr id="0" name=""/>
        <dsp:cNvSpPr/>
      </dsp:nvSpPr>
      <dsp:spPr>
        <a:xfrm rot="15120000">
          <a:off x="1923322" y="271854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1996817" y="2866672"/>
        <a:ext cx="262013" cy="284179"/>
      </dsp:txXfrm>
    </dsp:sp>
    <dsp:sp modelId="{3CC6C285-0905-4AE0-B82E-E655CBEC248D}">
      <dsp:nvSpPr>
        <dsp:cNvPr id="0" name=""/>
        <dsp:cNvSpPr/>
      </dsp:nvSpPr>
      <dsp:spPr>
        <a:xfrm>
          <a:off x="1079575" y="1240443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Custos</a:t>
          </a:r>
        </a:p>
      </dsp:txBody>
      <dsp:txXfrm>
        <a:off x="1285091" y="1445959"/>
        <a:ext cx="992320" cy="992320"/>
      </dsp:txXfrm>
    </dsp:sp>
    <dsp:sp modelId="{6FDB0CAD-43A0-4AF5-9DDF-FFF91073F9E9}">
      <dsp:nvSpPr>
        <dsp:cNvPr id="0" name=""/>
        <dsp:cNvSpPr/>
      </dsp:nvSpPr>
      <dsp:spPr>
        <a:xfrm rot="19440000">
          <a:off x="2438875" y="109153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449598" y="1219265"/>
        <a:ext cx="262013" cy="284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1A2C0-65F1-4BF5-8C4B-7AD19C5B31D1}">
      <dsp:nvSpPr>
        <dsp:cNvPr id="0" name=""/>
        <dsp:cNvSpPr/>
      </dsp:nvSpPr>
      <dsp:spPr>
        <a:xfrm>
          <a:off x="0" y="1021733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i="0" kern="1200" dirty="0"/>
            <a:t>PROJETO TÉCNICO</a:t>
          </a:r>
        </a:p>
      </dsp:txBody>
      <dsp:txXfrm>
        <a:off x="52802" y="1074535"/>
        <a:ext cx="6794908" cy="976060"/>
      </dsp:txXfrm>
    </dsp:sp>
    <dsp:sp modelId="{DEEEA26C-4406-4878-9351-87C68568057F}">
      <dsp:nvSpPr>
        <dsp:cNvPr id="0" name=""/>
        <dsp:cNvSpPr/>
      </dsp:nvSpPr>
      <dsp:spPr>
        <a:xfrm>
          <a:off x="0" y="2227238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rgbClr val="FFFFFF"/>
              </a:solidFill>
            </a:rPr>
            <a:t>MÉTODOS &amp; PROCESSOS</a:t>
          </a:r>
        </a:p>
      </dsp:txBody>
      <dsp:txXfrm>
        <a:off x="52802" y="2280040"/>
        <a:ext cx="6794908" cy="976060"/>
      </dsp:txXfrm>
    </dsp:sp>
    <dsp:sp modelId="{5E69C6BF-ED6B-4DF9-8CCA-3D6C0C9FCBBB}">
      <dsp:nvSpPr>
        <dsp:cNvPr id="0" name=""/>
        <dsp:cNvSpPr/>
      </dsp:nvSpPr>
      <dsp:spPr>
        <a:xfrm>
          <a:off x="0" y="3432742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CONFECÇÃO</a:t>
          </a:r>
        </a:p>
      </dsp:txBody>
      <dsp:txXfrm>
        <a:off x="52802" y="3485544"/>
        <a:ext cx="6794908" cy="976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FFAFF-0CD0-4C98-A8D1-52FE115FD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42121B-809C-49CB-8270-5B04A96D7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CC1150-8F51-4FE7-A609-843D886F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3EABE6-6166-4B5C-A62B-494DF828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F1BC62-F207-471B-B1D1-418B608D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30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ACDA5-CA57-4494-805B-28670961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E10508-DC04-49CD-A0F1-F1E48CBEF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F75E1B-B711-4C22-B601-08F82A4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1BA8A9-BE1A-480F-A48C-35588013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36155F-D720-4853-AC45-97D64EB4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61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F74646-3776-4B38-9320-B6444D682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84969F-16C0-4219-B71B-6BC856D74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8E50B4-984D-4ED1-9064-93EDAFAC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D8AF04-D882-4EC1-A5E6-0A2B8C8F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D0C22F-3782-4FE7-9AA7-39A74D5A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7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3B5E4-CFCB-4B54-896C-8FA2114C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1D1895-9007-436F-9F83-12DAC93A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C1260B-79E9-4C63-A609-A4298F9B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99E673-3CB8-42CA-973E-2E317881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B4DA2-1CD3-4EFC-91A9-BA4B5F10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91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C1D72-A862-46DB-AD95-0AFB0583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30ABAD-3260-4F11-A17A-19AEE5760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F81B13-CA5E-41B3-B9BB-D4EDE78C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6F5A20-3F64-4FBE-96DF-FF3C0BB1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36A36B-6920-41E4-B2C3-3C680D26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33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75A8-C32E-4D72-9CD4-4CA67C21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65E74F-94DF-4BC7-86D8-D3C506EFD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5DA29E-04DC-42D1-B844-703DE253A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88CAFC-3063-450F-A320-0832F72C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8BABB3-F9CA-4A18-AFAE-E7DF47E2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5950DE-7CD0-4BB5-B08B-FB06A3D7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65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AD7F1-6488-4A01-90CC-70B119B9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903BA-29D5-4303-8B7A-E694EA179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B40AED-4211-4AE3-BF19-8656CC5D5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C6F0B1-872E-4CBC-8397-0772252E3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70C9EB-9FBB-470B-BA29-6F2FE3BEB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7067B70-5C03-45EB-90C2-6FB0D2B6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5670E5-AEFD-4345-AA11-B44BF0FA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7ED375-6218-4F15-818B-85B5B0E3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52DE-BA59-41D4-8AEA-8589EAF4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12C2C5-B810-4E67-8982-00513B84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5512AB-4277-4F0B-AC85-BC4AC9C4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B9CD2A-3AE6-4B21-A49E-6716A6E0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3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15227D-0546-4311-A592-116ECAA0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B90E02-E882-4C16-8AE6-7326121C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819586-FE74-44E9-B8E6-0D8DBB9E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9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6D517-27AD-46C5-85F2-24991C0B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0442E0-8F02-4AB5-8D53-87EF38B6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78704E-7926-4800-800B-75C01C948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546528-86CA-4666-939F-32CB40E4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475BA2-8F6B-4534-B179-620E38EC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1461D4-1576-434D-8766-BE6BD703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12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6545B-8776-41C9-95CD-33570269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33F1C4-3E16-4A60-9D29-91E16C3F2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4DAB97-7988-41F7-B82C-F61E63926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E70759-8965-4A84-99CD-7E0FFDC1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A09653-8AC8-4DD1-A17B-9BA36C15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B9C955-0F74-4814-885B-8D1C9C82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47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C18AB6-1F02-497A-999C-ECF04539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4B925E-4884-4765-B4A1-BF252ED4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591115-B5ED-4DD5-86DC-95D2072F8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D230-F0DA-423F-A915-3E17553574A7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E26310-4A03-4165-A064-505D2468D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EC13BA-2CEF-49C7-82E4-25D4FEFE6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20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facebook.com/vmordekai/" TargetMode="External"/><Relationship Id="rId3" Type="http://schemas.openxmlformats.org/officeDocument/2006/relationships/image" Target="../media/image2.png"/><Relationship Id="rId7" Type="http://schemas.openxmlformats.org/officeDocument/2006/relationships/hyperlink" Target="tel:+5541997584893" TargetMode="External"/><Relationship Id="rId12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hyperlink" Target="http://www.instagram.com/vmordekai/" TargetMode="External"/><Relationship Id="rId4" Type="http://schemas.openxmlformats.org/officeDocument/2006/relationships/hyperlink" Target="mailto:vmordekai@hotmail.com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x/s!ArywkWzE46Vog6cCq4pweK2tWVVEdQ?e=1zgDT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png"/><Relationship Id="rId7" Type="http://schemas.openxmlformats.org/officeDocument/2006/relationships/hyperlink" Target="https://www.facebook.com/vmordekai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://www.instagram.com/vmordekai/" TargetMode="External"/><Relationship Id="rId9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B7478A3B-705C-4D6D-9A43-58A6265C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21" y="-352152"/>
            <a:ext cx="6488357" cy="4844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2D649-F02B-4ADD-9930-841143D88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" b="19882"/>
          <a:stretch/>
        </p:blipFill>
        <p:spPr>
          <a:xfrm>
            <a:off x="2842177" y="-1"/>
            <a:ext cx="6507646" cy="3429001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791F3F0-05EE-4747-B621-0570A638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pPr algn="ctr"/>
            <a:r>
              <a:rPr lang="pt-BR" sz="3500" dirty="0">
                <a:ln w="0"/>
                <a:solidFill>
                  <a:srgbClr val="140F1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(Light)" panose="020B7200000000000000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Mochilas &amp; Bolsas | Originais e customizadas</a:t>
            </a:r>
          </a:p>
          <a:p>
            <a:pPr algn="ctr"/>
            <a:r>
              <a:rPr lang="pt-BR" sz="2450" dirty="0">
                <a:ln w="0"/>
                <a:solidFill>
                  <a:srgbClr val="140F1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(Light)" panose="020B7200000000000000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Praticidade ao alcance das mãos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2C23B37-4C6A-4666-A373-096137362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09103"/>
              </p:ext>
            </p:extLst>
          </p:nvPr>
        </p:nvGraphicFramePr>
        <p:xfrm>
          <a:off x="1848513" y="5605564"/>
          <a:ext cx="849497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58">
                  <a:extLst>
                    <a:ext uri="{9D8B030D-6E8A-4147-A177-3AD203B41FA5}">
                      <a16:colId xmlns:a16="http://schemas.microsoft.com/office/drawing/2014/main" val="3639987623"/>
                    </a:ext>
                  </a:extLst>
                </a:gridCol>
                <a:gridCol w="2831658">
                  <a:extLst>
                    <a:ext uri="{9D8B030D-6E8A-4147-A177-3AD203B41FA5}">
                      <a16:colId xmlns:a16="http://schemas.microsoft.com/office/drawing/2014/main" val="2855418443"/>
                    </a:ext>
                  </a:extLst>
                </a:gridCol>
                <a:gridCol w="2831658">
                  <a:extLst>
                    <a:ext uri="{9D8B030D-6E8A-4147-A177-3AD203B41FA5}">
                      <a16:colId xmlns:a16="http://schemas.microsoft.com/office/drawing/2014/main" val="3437542765"/>
                    </a:ext>
                  </a:extLst>
                </a:gridCol>
              </a:tblGrid>
              <a:tr h="328293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7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pt-BR" sz="2000" b="0" u="none" dirty="0">
                          <a:solidFill>
                            <a:srgbClr val="140F16"/>
                          </a:solidFill>
                          <a:effectLst/>
                        </a:rPr>
                        <a:t>vmordekai@hotmail.com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>
                          <a:solidFill>
                            <a:srgbClr val="140F16"/>
                          </a:solidFill>
                          <a:effectLst/>
                        </a:rPr>
                        <a:t>@vmordekai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>
                          <a:solidFill>
                            <a:srgbClr val="140F16"/>
                          </a:solidFill>
                          <a:effectLst/>
                        </a:rPr>
                        <a:t>(41)99758-4893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92131"/>
                  </a:ext>
                </a:extLst>
              </a:tr>
            </a:tbl>
          </a:graphicData>
        </a:graphic>
      </p:graphicFrame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7ABDF87-308D-4B3B-A45A-BABA5EC7F0E2}"/>
              </a:ext>
            </a:extLst>
          </p:cNvPr>
          <p:cNvGrpSpPr/>
          <p:nvPr/>
        </p:nvGrpSpPr>
        <p:grpSpPr>
          <a:xfrm>
            <a:off x="3111690" y="5284842"/>
            <a:ext cx="668740" cy="641444"/>
            <a:chOff x="3111690" y="5284842"/>
            <a:chExt cx="668740" cy="641444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A24C94D-B5D7-4C4C-AAF6-5E82CFD5AE13}"/>
                </a:ext>
              </a:extLst>
            </p:cNvPr>
            <p:cNvSpPr/>
            <p:nvPr/>
          </p:nvSpPr>
          <p:spPr>
            <a:xfrm>
              <a:off x="311169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 descr="Envelope com preenchimento sólido">
              <a:hlinkClick r:id="rId4"/>
              <a:extLst>
                <a:ext uri="{FF2B5EF4-FFF2-40B4-BE49-F238E27FC236}">
                  <a16:creationId xmlns:a16="http://schemas.microsoft.com/office/drawing/2014/main" id="{3FC2EB7B-73B0-4EC4-89FC-D852922D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215705" y="5376964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B709CDF-9094-4687-AFA6-ABEAA5175B5A}"/>
              </a:ext>
            </a:extLst>
          </p:cNvPr>
          <p:cNvGrpSpPr/>
          <p:nvPr/>
        </p:nvGrpSpPr>
        <p:grpSpPr>
          <a:xfrm>
            <a:off x="8422943" y="5284842"/>
            <a:ext cx="668740" cy="641444"/>
            <a:chOff x="8422943" y="5284842"/>
            <a:chExt cx="668740" cy="641444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803DD11-84AD-49BC-946E-6EDB4A6B929B}"/>
                </a:ext>
              </a:extLst>
            </p:cNvPr>
            <p:cNvSpPr/>
            <p:nvPr/>
          </p:nvSpPr>
          <p:spPr>
            <a:xfrm>
              <a:off x="8422943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Gráfico 10" descr="Receptor">
              <a:hlinkClick r:id="rId7"/>
              <a:extLst>
                <a:ext uri="{FF2B5EF4-FFF2-40B4-BE49-F238E27FC236}">
                  <a16:creationId xmlns:a16="http://schemas.microsoft.com/office/drawing/2014/main" id="{3003479F-7AA2-4ABE-A59E-A07D5472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96912" y="5337276"/>
              <a:ext cx="520802" cy="520802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50DF96E-34D3-4B9E-964B-6A1C546DEAEA}"/>
              </a:ext>
            </a:extLst>
          </p:cNvPr>
          <p:cNvGrpSpPr/>
          <p:nvPr/>
        </p:nvGrpSpPr>
        <p:grpSpPr>
          <a:xfrm>
            <a:off x="5367254" y="5284842"/>
            <a:ext cx="668740" cy="641444"/>
            <a:chOff x="5761630" y="5284842"/>
            <a:chExt cx="668740" cy="641444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4A4C834-5E1E-4A24-8C96-61FB4DE8DA74}"/>
                </a:ext>
              </a:extLst>
            </p:cNvPr>
            <p:cNvSpPr/>
            <p:nvPr/>
          </p:nvSpPr>
          <p:spPr>
            <a:xfrm>
              <a:off x="576163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 descr="Câmera">
              <a:hlinkClick r:id="rId10"/>
              <a:extLst>
                <a:ext uri="{FF2B5EF4-FFF2-40B4-BE49-F238E27FC236}">
                  <a16:creationId xmlns:a16="http://schemas.microsoft.com/office/drawing/2014/main" id="{35156820-6BBE-4612-A7B6-8358442C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67400" y="5337276"/>
              <a:ext cx="457200" cy="4572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24F0B5-F9C9-4E55-A667-EF89C2397D40}"/>
              </a:ext>
            </a:extLst>
          </p:cNvPr>
          <p:cNvSpPr txBox="1"/>
          <p:nvPr/>
        </p:nvSpPr>
        <p:spPr>
          <a:xfrm>
            <a:off x="104624" y="5458456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83B4BB"/>
                </a:solidFill>
                <a:latin typeface="+mj-lt"/>
                <a:cs typeface="DIN Next LT Arabic Light" panose="020B0303020203050203" pitchFamily="34" charset="-78"/>
              </a:rPr>
              <a:t>(clique no botão):</a:t>
            </a:r>
            <a:endParaRPr lang="pt-BR" dirty="0">
              <a:solidFill>
                <a:srgbClr val="83B4BB"/>
              </a:solidFill>
              <a:latin typeface="+mj-lt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332691E-DCB6-4312-B1AC-ED51A0576B18}"/>
              </a:ext>
            </a:extLst>
          </p:cNvPr>
          <p:cNvGrpSpPr/>
          <p:nvPr/>
        </p:nvGrpSpPr>
        <p:grpSpPr>
          <a:xfrm>
            <a:off x="6156008" y="5276955"/>
            <a:ext cx="668740" cy="641444"/>
            <a:chOff x="3813760" y="5284843"/>
            <a:chExt cx="668740" cy="64144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8FFD69D5-8723-46BC-BF7F-163D888ADCC3}"/>
                </a:ext>
              </a:extLst>
            </p:cNvPr>
            <p:cNvSpPr/>
            <p:nvPr/>
          </p:nvSpPr>
          <p:spPr>
            <a:xfrm>
              <a:off x="3813760" y="5284843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pic>
          <p:nvPicPr>
            <p:cNvPr id="19" name="Imagem 18">
              <a:hlinkClick r:id="rId13"/>
              <a:extLst>
                <a:ext uri="{FF2B5EF4-FFF2-40B4-BE49-F238E27FC236}">
                  <a16:creationId xmlns:a16="http://schemas.microsoft.com/office/drawing/2014/main" id="{B3672003-695F-4C0B-A0D8-A690EA83E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9" t="16165" r="18107" b="11362"/>
            <a:stretch/>
          </p:blipFill>
          <p:spPr>
            <a:xfrm>
              <a:off x="3935896" y="5337277"/>
              <a:ext cx="472635" cy="587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58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61CDE-40B0-193D-7CB4-41383C2D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F78105-B617-2391-F402-EB11E29804F1}"/>
              </a:ext>
            </a:extLst>
          </p:cNvPr>
          <p:cNvSpPr/>
          <p:nvPr/>
        </p:nvSpPr>
        <p:spPr>
          <a:xfrm>
            <a:off x="0" y="0"/>
            <a:ext cx="6864824" cy="6974006"/>
          </a:xfrm>
          <a:prstGeom prst="rect">
            <a:avLst/>
          </a:prstGeom>
          <a:solidFill>
            <a:srgbClr val="140F16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2411C6-B8D6-7AFE-990C-2BF1A8CD7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2" y="1569493"/>
            <a:ext cx="6019800" cy="500169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Projetos conduzidos com estratégia, método e </a:t>
            </a:r>
            <a:r>
              <a:rPr lang="pt-BR" sz="1400" u="sng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foco em resultados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Cada consultoria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é pensada como um projeto com início, meio e fim bem definidos. Utilizamos a abordagem do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</a:t>
            </a:r>
            <a:r>
              <a:rPr lang="pt-B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Thinking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investigar e mapear as reais necessidades do cliente e de seu público — seja na criação de produtos, reestruturação de processos ou desenvolvimento de novas experiências. A partir desse diagnóstico, estruturamos um plano de ação baseado em metodologias ágeis de gestão de projetos, com entregas organizadas em ciclos objetivos e práticos.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Trabalhamos com </a:t>
            </a:r>
            <a:r>
              <a:rPr lang="pt-B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OKRs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Objectives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Key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Results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)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garantir clareza nos objetivos, foco nos indicadores e aderência ao prazo. Isso permite que cada etapa seja mensurável e ajustável, otimizando tempo e recursos — com acompanhamento constante e transparência em todas as fases.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Em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projetos contínuos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como assessorias de médio ou longo prazo, os ciclos são renováveis de forma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flexível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permitindo que o cliente amplie as horas de consultoria conforme a evolução da demanda e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os resultados alcançados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 Assim, mantemos a consistência e a escalabilidade das entregas, acompanhando o crescimento real do seu negócio.</a:t>
            </a:r>
            <a:endParaRPr lang="pt-BR" sz="1400" dirty="0">
              <a:solidFill>
                <a:schemeClr val="bg1"/>
              </a:solidFill>
              <a:latin typeface="Futura (Light)" panose="020B7200000000000000" pitchFamily="34" charset="0"/>
              <a:cs typeface="DIN Next LT Arabic Light" panose="020B0303020203050203" pitchFamily="34" charset="-78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A4A122-6B67-343F-A640-4F1999DCFC71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</a:t>
            </a:r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- Sobre </a:t>
            </a:r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Gestão Ágil</a:t>
            </a:r>
            <a:endParaRPr lang="pt-BR" sz="2800" i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E8F2C6-5D90-D610-AD06-47422F630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07323">
            <a:off x="7831420" y="1156671"/>
            <a:ext cx="3393981" cy="5090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FD6405E-92D2-A8A1-7A56-3183E9FC726B}"/>
              </a:ext>
            </a:extLst>
          </p:cNvPr>
          <p:cNvSpPr txBox="1"/>
          <p:nvPr/>
        </p:nvSpPr>
        <p:spPr>
          <a:xfrm>
            <a:off x="7475578" y="6386522"/>
            <a:ext cx="4411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Exemplo de </a:t>
            </a:r>
            <a:r>
              <a:rPr lang="pt-BR" sz="1800" b="1" dirty="0" err="1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OKRs</a:t>
            </a:r>
            <a:r>
              <a:rPr lang="pt-BR" sz="18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  <a:endParaRPr lang="pt-BR" b="1" dirty="0">
              <a:solidFill>
                <a:srgbClr val="4B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2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6DC7F3-4F57-4697-8B07-725DC4EFE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40717"/>
            <a:ext cx="12192000" cy="275479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1000539" y="1669808"/>
            <a:ext cx="10310192" cy="106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Utilização de um Gráfico de Gantt³ (“Planejador de Projetos”, modelo encontrado no próprio Excel Online) para cada Atividade como Etapas do Projeto. As datas referem-se a exemplo de duração de cada atividade durante o desenvolvimento do Projeto.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Cronograma</a:t>
            </a:r>
          </a:p>
          <a:p>
            <a:pPr lvl="1"/>
            <a:r>
              <a:rPr lang="pt-BR" sz="36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DO PROJETO</a:t>
            </a:r>
            <a:endParaRPr lang="pt-BR" sz="36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9705D1-81F4-4ED4-8AEE-1705F8AE2994}"/>
              </a:ext>
            </a:extLst>
          </p:cNvPr>
          <p:cNvSpPr txBox="1"/>
          <p:nvPr/>
        </p:nvSpPr>
        <p:spPr>
          <a:xfrm>
            <a:off x="2846877" y="5539409"/>
            <a:ext cx="66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Link de exemplo de planilha</a:t>
            </a:r>
          </a:p>
          <a:p>
            <a:pPr algn="ctr"/>
            <a:r>
              <a:rPr lang="pt-BR" dirty="0">
                <a:hlinkClick r:id="rId3"/>
              </a:rPr>
              <a:t>Gráfico de GANTT Desenvolvimento de Produtos VMORDEKAI.xlsx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438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87890-F87C-3C42-A835-95541E330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412F2F5E-DE6D-0302-7AE0-DB6DA5EC85E7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A33714-84DA-083B-AF93-CDB867C02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pt-BR" cap="small" dirty="0">
                <a:solidFill>
                  <a:schemeClr val="bg1"/>
                </a:solidFill>
              </a:rPr>
              <a:t>Produtos &amp;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Serviços B2B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F974C9-0AF0-0E9A-01E4-8F4C6729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rgbClr val="83B4BB"/>
                </a:solidFill>
              </a:rPr>
              <a:t>Private </a:t>
            </a:r>
            <a:r>
              <a:rPr lang="pt-BR" dirty="0" err="1">
                <a:solidFill>
                  <a:srgbClr val="83B4BB"/>
                </a:solidFill>
              </a:rPr>
              <a:t>Label</a:t>
            </a:r>
            <a:r>
              <a:rPr lang="pt-BR" dirty="0">
                <a:solidFill>
                  <a:srgbClr val="83B4BB"/>
                </a:solidFill>
              </a:rPr>
              <a:t> VMORDEKAI</a:t>
            </a:r>
          </a:p>
        </p:txBody>
      </p:sp>
    </p:spTree>
    <p:extLst>
      <p:ext uri="{BB962C8B-B14F-4D97-AF65-F5344CB8AC3E}">
        <p14:creationId xmlns:p14="http://schemas.microsoft.com/office/powerpoint/2010/main" val="28366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5F84F-04D3-193C-418D-121EB6DF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133EF-0F2A-660F-FF82-FA2194EC0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10437"/>
            <a:ext cx="6017673" cy="4824838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Dado que a </a:t>
            </a:r>
            <a:r>
              <a:rPr lang="pt-BR" sz="19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VMORDEKAI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atua com 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produtos, gestão de produção e processos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 possui </a:t>
            </a:r>
            <a:r>
              <a:rPr lang="pt-BR" sz="19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expertise prática com marca autoral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estamos bem posicionados para oferecer serviços de 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desenvolvimento de coleções ou produtos exclusivos para outras marcas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sob demanda, sem vincular a identidade da </a:t>
            </a:r>
            <a:r>
              <a:rPr lang="pt-BR" sz="19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VMORDEKAI®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ao resultado final.</a:t>
            </a:r>
          </a:p>
          <a:p>
            <a:pPr>
              <a:buNone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Como funciona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Desenvolvimento de coleções exclusivas</a:t>
            </a:r>
            <a:r>
              <a:rPr lang="pt-BR" sz="19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marcas que querem lançar bolsas, mochilas ou acessórios com identidade própria, mas sem estrutura interna para criação ou gestão de produção.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Criação de produto piloto e documentação técnica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para empresas que já têm fornecedores e querem padronizar ou escalar.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Assessoria estratégica em Private </a:t>
            </a:r>
            <a:r>
              <a:rPr lang="pt-BR" sz="1900" b="1" dirty="0" err="1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Label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onde definimos com a sua empresa os métodos, processos produtivos, materiais e diferenciais que farão sentido dentro da identidade da sua marca.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Licenciamento parcial de modelos já testados</a:t>
            </a:r>
            <a:r>
              <a:rPr lang="pt-BR" sz="19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(com ou sem ajustes) — por exemplo, você pode querer uma variação de um modelo VMORDEKAI já validado, com sua marca e identidade visual.</a:t>
            </a:r>
          </a:p>
          <a:p>
            <a:pPr marL="0" indent="0">
              <a:buNone/>
            </a:pPr>
            <a:r>
              <a:rPr lang="pt-BR" sz="2000" dirty="0"/>
              <a:t>Entre em contato e faça seu orçamento</a:t>
            </a:r>
            <a:r>
              <a:rPr lang="pt-BR" sz="1800" dirty="0"/>
              <a:t>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A2C219-A2EE-14C6-2F48-769C0FA36958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Produtos &amp; Serviços B2B:</a:t>
            </a:r>
            <a:endParaRPr lang="pt-BR" sz="2800" dirty="0">
              <a:solidFill>
                <a:schemeClr val="bg1"/>
              </a:solidFill>
              <a:latin typeface="Futura (Light)" panose="020B7200000000000000" pitchFamily="34" charset="0"/>
              <a:cs typeface="Calibri Light"/>
            </a:endParaRPr>
          </a:p>
          <a:p>
            <a:pPr lvl="1"/>
            <a:r>
              <a:rPr lang="pt-BR" sz="32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Private </a:t>
            </a:r>
            <a:r>
              <a:rPr lang="pt-BR" sz="3200" dirty="0" err="1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Label</a:t>
            </a:r>
            <a:r>
              <a:rPr lang="pt-BR" sz="32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VMORDEKAI</a:t>
            </a:r>
            <a:endParaRPr lang="pt-BR" sz="3200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E70CA25-51C6-0AC4-C645-4822E247C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633200"/>
              </p:ext>
            </p:extLst>
          </p:nvPr>
        </p:nvGraphicFramePr>
        <p:xfrm>
          <a:off x="5553122" y="1280360"/>
          <a:ext cx="6975889" cy="465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C0264AFB-5065-F838-FFE7-76ADF4E57CD1}"/>
              </a:ext>
            </a:extLst>
          </p:cNvPr>
          <p:cNvSpPr txBox="1"/>
          <p:nvPr/>
        </p:nvSpPr>
        <p:spPr>
          <a:xfrm>
            <a:off x="8140313" y="3474493"/>
            <a:ext cx="1801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SEU NEGÓCIO</a:t>
            </a:r>
          </a:p>
        </p:txBody>
      </p:sp>
    </p:spTree>
    <p:extLst>
      <p:ext uri="{BB962C8B-B14F-4D97-AF65-F5344CB8AC3E}">
        <p14:creationId xmlns:p14="http://schemas.microsoft.com/office/powerpoint/2010/main" val="155225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F150FD-C4D7-E384-B0E7-3CAFBEE0C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10437"/>
            <a:ext cx="5949434" cy="49203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Consultoria e assessoria em Private </a:t>
            </a:r>
            <a:r>
              <a:rPr lang="pt-BR" sz="2000" b="1" dirty="0" err="1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Label</a:t>
            </a:r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700" dirty="0">
                <a:solidFill>
                  <a:srgbClr val="140F16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negócios de moda e artigos têxteis focado em estratégias da produção e design:</a:t>
            </a:r>
          </a:p>
          <a:p>
            <a: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Terceirização da produção:</a:t>
            </a:r>
            <a:b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Gestão da terceirização da confecção, avaliação da viabilidade com os objetivos estratégicos da sua empresa com foco na qualidade dos serviços.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de produtos têxteis: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 bolsas e mochilas à peças de moda e artigos têxteis diversos.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Gestão da produção e processos: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Organização administrativa, gestão de equipes, definição de métodos e fluxos para confecções; precificação e gestão logística.   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de experiências: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Do branding à jornada do usuário e programação aplicada à moda, confecções e negócios ligados ao setor. Seja voltado aos clientes ou interno, como design de processos e implantação de KPIs com foco nos colaboradores.</a:t>
            </a:r>
          </a:p>
          <a:p>
            <a: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Mentoria voluntária para negócios de moda:</a:t>
            </a:r>
            <a:b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Como ação de impacto social, a VMORDEKAI presta consultorias na forma de mentorias para pequenos negócios e empreendedores(as) gratuitamente ou a baixo custos de investimento.</a:t>
            </a:r>
          </a:p>
          <a:p>
            <a:endParaRPr lang="pt-BR" sz="1600" b="1" dirty="0">
              <a:solidFill>
                <a:srgbClr val="140F16"/>
              </a:solidFill>
              <a:latin typeface="DIN Neuzeit Grotesk Std Bold Cn" panose="020B0606020203030204" pitchFamily="34" charset="0"/>
              <a:cs typeface="DIN Next LT Arabic Light" panose="020B0303020203050203" pitchFamily="34" charset="-78"/>
            </a:endParaRPr>
          </a:p>
          <a:p>
            <a:pPr marL="0" indent="0">
              <a:buNone/>
            </a:pPr>
            <a:r>
              <a:rPr lang="pt-BR" sz="1900" dirty="0"/>
              <a:t>Entre em contato e faça seu orçamento</a:t>
            </a:r>
            <a:r>
              <a:rPr lang="pt-BR" sz="1600" dirty="0"/>
              <a:t>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CE2F70-565F-4986-905A-FDAC991A5916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4B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Produtos &amp; Serviços B2B VMORDEKAI</a:t>
            </a:r>
            <a:endParaRPr lang="pt-BR" sz="2800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C2F655-FA5E-9BF4-5072-9C21E604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07323">
            <a:off x="7558465" y="1217982"/>
            <a:ext cx="3393981" cy="50909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3821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6670867F-042B-49A3-B9B2-23CD96262FDC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77C379-AAF4-4E82-A3B3-95D94F8A4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pt-BR" cap="small" dirty="0">
                <a:solidFill>
                  <a:schemeClr val="bg1"/>
                </a:solidFill>
              </a:rPr>
              <a:t>Exemplos de 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Projetos 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de produtos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8CE637-8CAC-4B6D-A3A5-536FFECDB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rgbClr val="83B4BB"/>
                </a:solidFill>
              </a:rPr>
              <a:t>A partir de coleções originais VMORDEKAI,</a:t>
            </a:r>
            <a:br>
              <a:rPr lang="pt-BR" dirty="0">
                <a:solidFill>
                  <a:srgbClr val="83B4BB"/>
                </a:solidFill>
              </a:rPr>
            </a:br>
            <a:r>
              <a:rPr lang="pt-BR" dirty="0">
                <a:solidFill>
                  <a:srgbClr val="83B4BB"/>
                </a:solidFill>
              </a:rPr>
              <a:t>exemplos para Private </a:t>
            </a:r>
            <a:r>
              <a:rPr lang="pt-BR" dirty="0" err="1">
                <a:solidFill>
                  <a:srgbClr val="83B4BB"/>
                </a:solidFill>
              </a:rPr>
              <a:t>Label</a:t>
            </a:r>
            <a:br>
              <a:rPr lang="pt-BR" dirty="0">
                <a:solidFill>
                  <a:srgbClr val="83B4BB"/>
                </a:solidFill>
              </a:rPr>
            </a:br>
            <a:r>
              <a:rPr lang="pt-BR" dirty="0">
                <a:solidFill>
                  <a:srgbClr val="83B4BB"/>
                </a:solidFill>
              </a:rPr>
              <a:t>do seu negócio</a:t>
            </a:r>
          </a:p>
        </p:txBody>
      </p:sp>
    </p:spTree>
    <p:extLst>
      <p:ext uri="{BB962C8B-B14F-4D97-AF65-F5344CB8AC3E}">
        <p14:creationId xmlns:p14="http://schemas.microsoft.com/office/powerpoint/2010/main" val="141671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C3A90-7227-B366-A1E0-5623E27F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7978D39B-C5E6-2E36-87A0-9D0658F7310C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B1E77-0727-0428-A313-EFF0F140A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produtos 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&amp; Projetos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8E35BD-FE62-0F2A-582A-F8F5F3DB3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Mochilas &amp; Bolsas | Originais e Customizadas.</a:t>
            </a:r>
          </a:p>
        </p:txBody>
      </p:sp>
    </p:spTree>
    <p:extLst>
      <p:ext uri="{BB962C8B-B14F-4D97-AF65-F5344CB8AC3E}">
        <p14:creationId xmlns:p14="http://schemas.microsoft.com/office/powerpoint/2010/main" val="6013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C57DD-3E5F-017A-5BEB-E81EB88C4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899A144A-2411-A3D3-7FBC-46D2BEC1A344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8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7123EB-D641-6E0D-80DE-B3B31A676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Processo 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&amp; Design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DC5494-DF98-ECD9-6709-CF16AA944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Pesquisa e Consultoria para indústrias</a:t>
            </a:r>
          </a:p>
        </p:txBody>
      </p:sp>
    </p:spTree>
    <p:extLst>
      <p:ext uri="{BB962C8B-B14F-4D97-AF65-F5344CB8AC3E}">
        <p14:creationId xmlns:p14="http://schemas.microsoft.com/office/powerpoint/2010/main" val="28282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EAF8B-BABA-F666-17FD-DF908EAD3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9E3DB6F2-9DA5-4BD0-465F-3EAEF9A8E336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8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E9B17A-69F9-F1A4-F0FC-E5979BA37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Economia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Circular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FDF1DE-8404-FFF1-34FB-F672972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Projeto acadêmico de plataforma para</a:t>
            </a:r>
            <a:br>
              <a:rPr lang="pt-BR" sz="2800" dirty="0">
                <a:solidFill>
                  <a:srgbClr val="83B4BB"/>
                </a:solidFill>
              </a:rPr>
            </a:br>
            <a:r>
              <a:rPr lang="pt-BR" sz="2800" dirty="0">
                <a:solidFill>
                  <a:srgbClr val="83B4BB"/>
                </a:solidFill>
              </a:rPr>
              <a:t>tratamento </a:t>
            </a:r>
            <a:r>
              <a:rPr lang="pt-BR" sz="2800">
                <a:solidFill>
                  <a:srgbClr val="83B4BB"/>
                </a:solidFill>
              </a:rPr>
              <a:t>de resíduos</a:t>
            </a:r>
            <a:r>
              <a:rPr lang="pt-BR" sz="2800" dirty="0">
                <a:solidFill>
                  <a:srgbClr val="83B4BB"/>
                </a:solidFill>
              </a:rPr>
              <a:t> </a:t>
            </a:r>
            <a:r>
              <a:rPr lang="pt-BR" sz="2800">
                <a:solidFill>
                  <a:srgbClr val="83B4BB"/>
                </a:solidFill>
              </a:rPr>
              <a:t>têxteis</a:t>
            </a:r>
            <a:endParaRPr lang="pt-BR" sz="2800" dirty="0">
              <a:solidFill>
                <a:srgbClr val="83B4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2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D39C8-8FC2-F2DE-BB77-89249CC13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E778CE20-EC5E-5C4D-CD00-7AEAA0260060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01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9E01631A-A53E-4A97-9987-F508D3FAA7A2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0D1E8F-2C79-420C-9F97-0F3FA7FD3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cap="small" dirty="0">
                <a:solidFill>
                  <a:schemeClr val="bg1"/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29678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8C51A6C-0C17-4662-992C-2E4724FA595D}"/>
              </a:ext>
            </a:extLst>
          </p:cNvPr>
          <p:cNvSpPr txBox="1">
            <a:spLocks/>
          </p:cNvSpPr>
          <p:nvPr/>
        </p:nvSpPr>
        <p:spPr>
          <a:xfrm>
            <a:off x="768852" y="2309610"/>
            <a:ext cx="3418659" cy="165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BR" sz="3200" b="1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EXECUÇÃO DO </a:t>
            </a:r>
            <a:r>
              <a:rPr lang="pt-BR" sz="5400" b="1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pt-BR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9668A447-2B15-4B5F-A261-F00DC992E1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89833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btítulo 2"/>
          <p:cNvSpPr txBox="1">
            <a:spLocks/>
          </p:cNvSpPr>
          <p:nvPr/>
        </p:nvSpPr>
        <p:spPr>
          <a:xfrm>
            <a:off x="999105" y="3961264"/>
            <a:ext cx="3418659" cy="150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cs typeface="Calibri"/>
              </a:rPr>
              <a:t>REALIZAÇÃO DO CONCEITO</a:t>
            </a:r>
          </a:p>
          <a:p>
            <a:r>
              <a:rPr lang="de-DE" b="1" dirty="0">
                <a:cs typeface="Calibri"/>
              </a:rPr>
              <a:t>FICHA TÉCNICA</a:t>
            </a:r>
          </a:p>
        </p:txBody>
      </p:sp>
    </p:spTree>
    <p:extLst>
      <p:ext uri="{BB962C8B-B14F-4D97-AF65-F5344CB8AC3E}">
        <p14:creationId xmlns:p14="http://schemas.microsoft.com/office/powerpoint/2010/main" val="30378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Agrupar 177">
            <a:extLst>
              <a:ext uri="{FF2B5EF4-FFF2-40B4-BE49-F238E27FC236}">
                <a16:creationId xmlns:a16="http://schemas.microsoft.com/office/drawing/2014/main" id="{EDBA5243-7F5D-4DE4-B915-3951A5F4DD77}"/>
              </a:ext>
            </a:extLst>
          </p:cNvPr>
          <p:cNvGrpSpPr/>
          <p:nvPr/>
        </p:nvGrpSpPr>
        <p:grpSpPr>
          <a:xfrm>
            <a:off x="891149" y="1563131"/>
            <a:ext cx="1946906" cy="3141783"/>
            <a:chOff x="826279" y="1001656"/>
            <a:chExt cx="1946906" cy="3141783"/>
          </a:xfrm>
        </p:grpSpPr>
        <p:pic>
          <p:nvPicPr>
            <p:cNvPr id="6" name="Imagem 5" descr="Uma imagem contendo colar&#10;&#10;Descrição gerada automaticamente">
              <a:extLst>
                <a:ext uri="{FF2B5EF4-FFF2-40B4-BE49-F238E27FC236}">
                  <a16:creationId xmlns:a16="http://schemas.microsoft.com/office/drawing/2014/main" id="{6995BF9A-8E44-4DC6-BC50-CB3E42F70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4" t="14647" r="20186" b="12122"/>
            <a:stretch/>
          </p:blipFill>
          <p:spPr>
            <a:xfrm rot="5400000">
              <a:off x="558394" y="1269541"/>
              <a:ext cx="2482675" cy="19469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630FF11-6EA0-4F3D-9A5F-0ABF74D60FBB}"/>
                </a:ext>
              </a:extLst>
            </p:cNvPr>
            <p:cNvSpPr txBox="1"/>
            <p:nvPr/>
          </p:nvSpPr>
          <p:spPr>
            <a:xfrm>
              <a:off x="1185369" y="3558664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49695DCC-CC0A-45B8-917B-E7E32A55C0FD}"/>
              </a:ext>
            </a:extLst>
          </p:cNvPr>
          <p:cNvGrpSpPr/>
          <p:nvPr/>
        </p:nvGrpSpPr>
        <p:grpSpPr>
          <a:xfrm>
            <a:off x="4050671" y="1713104"/>
            <a:ext cx="7196704" cy="4860670"/>
            <a:chOff x="4351686" y="1474227"/>
            <a:chExt cx="7196704" cy="4860670"/>
          </a:xfrm>
        </p:grpSpPr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7E776F31-DECF-4357-B9CF-BACF69157DB5}"/>
                </a:ext>
              </a:extLst>
            </p:cNvPr>
            <p:cNvSpPr txBox="1"/>
            <p:nvPr/>
          </p:nvSpPr>
          <p:spPr>
            <a:xfrm rot="16200000">
              <a:off x="9586294" y="1607918"/>
              <a:ext cx="6367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4 cm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C3402127-D23E-4E55-A645-29105510FEE3}"/>
                </a:ext>
              </a:extLst>
            </p:cNvPr>
            <p:cNvSpPr txBox="1"/>
            <p:nvPr/>
          </p:nvSpPr>
          <p:spPr>
            <a:xfrm rot="16200000">
              <a:off x="4159486" y="4491526"/>
              <a:ext cx="7537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37 cm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533E2AC8-AEBE-4F2A-A6DA-D39FC6BA7E60}"/>
                </a:ext>
              </a:extLst>
            </p:cNvPr>
            <p:cNvSpPr txBox="1"/>
            <p:nvPr/>
          </p:nvSpPr>
          <p:spPr>
            <a:xfrm rot="16200000">
              <a:off x="4159486" y="2086679"/>
              <a:ext cx="7537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18 cm</a:t>
              </a:r>
            </a:p>
          </p:txBody>
        </p: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DC940A33-71D6-46AA-A4BC-1426B25F5C42}"/>
                </a:ext>
              </a:extLst>
            </p:cNvPr>
            <p:cNvGrpSpPr/>
            <p:nvPr/>
          </p:nvGrpSpPr>
          <p:grpSpPr>
            <a:xfrm>
              <a:off x="4827751" y="1501726"/>
              <a:ext cx="1171782" cy="1353291"/>
              <a:chOff x="4827751" y="1501726"/>
              <a:chExt cx="1171782" cy="1353291"/>
            </a:xfrm>
          </p:grpSpPr>
          <p:grpSp>
            <p:nvGrpSpPr>
              <p:cNvPr id="168" name="Agrupar 167">
                <a:extLst>
                  <a:ext uri="{FF2B5EF4-FFF2-40B4-BE49-F238E27FC236}">
                    <a16:creationId xmlns:a16="http://schemas.microsoft.com/office/drawing/2014/main" id="{9C75694A-BA3E-4898-9C18-A472A4CAD24C}"/>
                  </a:ext>
                </a:extLst>
              </p:cNvPr>
              <p:cNvGrpSpPr/>
              <p:nvPr/>
            </p:nvGrpSpPr>
            <p:grpSpPr>
              <a:xfrm>
                <a:off x="5300532" y="1501726"/>
                <a:ext cx="226219" cy="216693"/>
                <a:chOff x="5292359" y="1501725"/>
                <a:chExt cx="226219" cy="216693"/>
              </a:xfrm>
            </p:grpSpPr>
            <p:sp>
              <p:nvSpPr>
                <p:cNvPr id="173" name="Círculo: Vazio 172">
                  <a:extLst>
                    <a:ext uri="{FF2B5EF4-FFF2-40B4-BE49-F238E27FC236}">
                      <a16:creationId xmlns:a16="http://schemas.microsoft.com/office/drawing/2014/main" id="{B76F9990-4FBA-4795-BA10-B26E96BBADAA}"/>
                    </a:ext>
                  </a:extLst>
                </p:cNvPr>
                <p:cNvSpPr/>
                <p:nvPr/>
              </p:nvSpPr>
              <p:spPr>
                <a:xfrm>
                  <a:off x="5292359" y="1501725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A4579138-1786-4517-9E2F-CD6A348B896D}"/>
                    </a:ext>
                  </a:extLst>
                </p:cNvPr>
                <p:cNvSpPr/>
                <p:nvPr/>
              </p:nvSpPr>
              <p:spPr>
                <a:xfrm>
                  <a:off x="5341144" y="1638300"/>
                  <a:ext cx="138112" cy="52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9" name="Agrupar 168">
                <a:extLst>
                  <a:ext uri="{FF2B5EF4-FFF2-40B4-BE49-F238E27FC236}">
                    <a16:creationId xmlns:a16="http://schemas.microsoft.com/office/drawing/2014/main" id="{ED2B34F5-9F3C-4842-99EC-267A24DF326F}"/>
                  </a:ext>
                </a:extLst>
              </p:cNvPr>
              <p:cNvGrpSpPr/>
              <p:nvPr/>
            </p:nvGrpSpPr>
            <p:grpSpPr>
              <a:xfrm>
                <a:off x="4827751" y="1683235"/>
                <a:ext cx="1171782" cy="1171782"/>
                <a:chOff x="10391656" y="1690688"/>
                <a:chExt cx="1171782" cy="1171782"/>
              </a:xfrm>
            </p:grpSpPr>
            <p:sp>
              <p:nvSpPr>
                <p:cNvPr id="170" name="Elipse 169">
                  <a:extLst>
                    <a:ext uri="{FF2B5EF4-FFF2-40B4-BE49-F238E27FC236}">
                      <a16:creationId xmlns:a16="http://schemas.microsoft.com/office/drawing/2014/main" id="{0B9D31C5-93FB-4F67-98D0-CBA5DC365C9E}"/>
                    </a:ext>
                  </a:extLst>
                </p:cNvPr>
                <p:cNvSpPr/>
                <p:nvPr/>
              </p:nvSpPr>
              <p:spPr>
                <a:xfrm>
                  <a:off x="10391656" y="1690688"/>
                  <a:ext cx="1171782" cy="1171782"/>
                </a:xfrm>
                <a:prstGeom prst="ellipse">
                  <a:avLst/>
                </a:prstGeom>
                <a:pattFill prst="openDmn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71" name="Conector reto 170">
                  <a:extLst>
                    <a:ext uri="{FF2B5EF4-FFF2-40B4-BE49-F238E27FC236}">
                      <a16:creationId xmlns:a16="http://schemas.microsoft.com/office/drawing/2014/main" id="{10BE65FF-07EF-444E-AA9B-EBA4B768B206}"/>
                    </a:ext>
                  </a:extLst>
                </p:cNvPr>
                <p:cNvCxnSpPr/>
                <p:nvPr/>
              </p:nvCxnSpPr>
              <p:spPr>
                <a:xfrm>
                  <a:off x="10977547" y="1690688"/>
                  <a:ext cx="0" cy="1171782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to 171">
                  <a:extLst>
                    <a:ext uri="{FF2B5EF4-FFF2-40B4-BE49-F238E27FC236}">
                      <a16:creationId xmlns:a16="http://schemas.microsoft.com/office/drawing/2014/main" id="{BB5C6292-183F-4286-9047-A31C22C9CEE8}"/>
                    </a:ext>
                  </a:extLst>
                </p:cNvPr>
                <p:cNvCxnSpPr/>
                <p:nvPr/>
              </p:nvCxnSpPr>
              <p:spPr>
                <a:xfrm>
                  <a:off x="10391656" y="2276579"/>
                  <a:ext cx="1171782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Agrupar 119">
              <a:extLst>
                <a:ext uri="{FF2B5EF4-FFF2-40B4-BE49-F238E27FC236}">
                  <a16:creationId xmlns:a16="http://schemas.microsoft.com/office/drawing/2014/main" id="{DCDFF340-9955-4F32-8FAD-F58B15D772C7}"/>
                </a:ext>
              </a:extLst>
            </p:cNvPr>
            <p:cNvGrpSpPr/>
            <p:nvPr/>
          </p:nvGrpSpPr>
          <p:grpSpPr>
            <a:xfrm>
              <a:off x="9991257" y="1501726"/>
              <a:ext cx="1186689" cy="1355981"/>
              <a:chOff x="9991257" y="1501726"/>
              <a:chExt cx="1186689" cy="1355981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A994646C-67AB-4FE4-B67A-5AFD1265529D}"/>
                  </a:ext>
                </a:extLst>
              </p:cNvPr>
              <p:cNvGrpSpPr/>
              <p:nvPr/>
            </p:nvGrpSpPr>
            <p:grpSpPr>
              <a:xfrm>
                <a:off x="10471491" y="1501726"/>
                <a:ext cx="226219" cy="216693"/>
                <a:chOff x="5292359" y="1501725"/>
                <a:chExt cx="226219" cy="216693"/>
              </a:xfrm>
            </p:grpSpPr>
            <p:sp>
              <p:nvSpPr>
                <p:cNvPr id="166" name="Círculo: Vazio 165">
                  <a:extLst>
                    <a:ext uri="{FF2B5EF4-FFF2-40B4-BE49-F238E27FC236}">
                      <a16:creationId xmlns:a16="http://schemas.microsoft.com/office/drawing/2014/main" id="{3206A48F-1675-4887-A100-02C5BD08FCA1}"/>
                    </a:ext>
                  </a:extLst>
                </p:cNvPr>
                <p:cNvSpPr/>
                <p:nvPr/>
              </p:nvSpPr>
              <p:spPr>
                <a:xfrm>
                  <a:off x="5292359" y="1501725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tângulo 166">
                  <a:extLst>
                    <a:ext uri="{FF2B5EF4-FFF2-40B4-BE49-F238E27FC236}">
                      <a16:creationId xmlns:a16="http://schemas.microsoft.com/office/drawing/2014/main" id="{906E7BFF-D2F7-4261-ADEE-C5A12ABCDABB}"/>
                    </a:ext>
                  </a:extLst>
                </p:cNvPr>
                <p:cNvSpPr/>
                <p:nvPr/>
              </p:nvSpPr>
              <p:spPr>
                <a:xfrm>
                  <a:off x="5341144" y="1638300"/>
                  <a:ext cx="138112" cy="52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0" name="Agrupar 159">
                <a:extLst>
                  <a:ext uri="{FF2B5EF4-FFF2-40B4-BE49-F238E27FC236}">
                    <a16:creationId xmlns:a16="http://schemas.microsoft.com/office/drawing/2014/main" id="{EA5FED7B-C86B-4901-9DBB-E75B268578EF}"/>
                  </a:ext>
                </a:extLst>
              </p:cNvPr>
              <p:cNvGrpSpPr/>
              <p:nvPr/>
            </p:nvGrpSpPr>
            <p:grpSpPr>
              <a:xfrm>
                <a:off x="9991257" y="1671018"/>
                <a:ext cx="1186689" cy="1186689"/>
                <a:chOff x="9991257" y="1671018"/>
                <a:chExt cx="1186689" cy="1186689"/>
              </a:xfrm>
            </p:grpSpPr>
            <p:sp>
              <p:nvSpPr>
                <p:cNvPr id="161" name="Elipse 160">
                  <a:extLst>
                    <a:ext uri="{FF2B5EF4-FFF2-40B4-BE49-F238E27FC236}">
                      <a16:creationId xmlns:a16="http://schemas.microsoft.com/office/drawing/2014/main" id="{33D98A7A-459D-441E-A79B-CEAF1300CF4E}"/>
                    </a:ext>
                  </a:extLst>
                </p:cNvPr>
                <p:cNvSpPr/>
                <p:nvPr/>
              </p:nvSpPr>
              <p:spPr>
                <a:xfrm>
                  <a:off x="9998712" y="1680221"/>
                  <a:ext cx="1171782" cy="11717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2" name="Corda 161">
                  <a:extLst>
                    <a:ext uri="{FF2B5EF4-FFF2-40B4-BE49-F238E27FC236}">
                      <a16:creationId xmlns:a16="http://schemas.microsoft.com/office/drawing/2014/main" id="{4CBA349A-762D-41DC-9E92-AD2BE62E5A2C}"/>
                    </a:ext>
                  </a:extLst>
                </p:cNvPr>
                <p:cNvSpPr/>
                <p:nvPr/>
              </p:nvSpPr>
              <p:spPr>
                <a:xfrm>
                  <a:off x="9991257" y="1671018"/>
                  <a:ext cx="1186689" cy="1186689"/>
                </a:xfrm>
                <a:prstGeom prst="chord">
                  <a:avLst>
                    <a:gd name="adj1" fmla="val 19594322"/>
                    <a:gd name="adj2" fmla="val 12788648"/>
                  </a:avLst>
                </a:prstGeom>
                <a:pattFill prst="openDmn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63" name="Conector reto 162">
                  <a:extLst>
                    <a:ext uri="{FF2B5EF4-FFF2-40B4-BE49-F238E27FC236}">
                      <a16:creationId xmlns:a16="http://schemas.microsoft.com/office/drawing/2014/main" id="{6E1CF8D0-6D4F-41E7-86E2-82D737B84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5861" y="1940725"/>
                  <a:ext cx="9779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to 163">
                  <a:extLst>
                    <a:ext uri="{FF2B5EF4-FFF2-40B4-BE49-F238E27FC236}">
                      <a16:creationId xmlns:a16="http://schemas.microsoft.com/office/drawing/2014/main" id="{7998DA3E-DBED-46C9-8B0B-74DB2B25261D}"/>
                    </a:ext>
                  </a:extLst>
                </p:cNvPr>
                <p:cNvCxnSpPr>
                  <a:stCxn id="161" idx="0"/>
                  <a:endCxn id="161" idx="4"/>
                </p:cNvCxnSpPr>
                <p:nvPr/>
              </p:nvCxnSpPr>
              <p:spPr>
                <a:xfrm>
                  <a:off x="10584603" y="1680221"/>
                  <a:ext cx="0" cy="1171782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to 164">
                  <a:extLst>
                    <a:ext uri="{FF2B5EF4-FFF2-40B4-BE49-F238E27FC236}">
                      <a16:creationId xmlns:a16="http://schemas.microsoft.com/office/drawing/2014/main" id="{9F7E267D-19DB-4C6F-9041-2CDDAC866716}"/>
                    </a:ext>
                  </a:extLst>
                </p:cNvPr>
                <p:cNvCxnSpPr>
                  <a:stCxn id="161" idx="2"/>
                  <a:endCxn id="161" idx="6"/>
                </p:cNvCxnSpPr>
                <p:nvPr/>
              </p:nvCxnSpPr>
              <p:spPr>
                <a:xfrm>
                  <a:off x="9998712" y="2266112"/>
                  <a:ext cx="1171782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CFE2A9BC-CBDA-4F31-B823-8914B65DD1A3}"/>
                </a:ext>
              </a:extLst>
            </p:cNvPr>
            <p:cNvGrpSpPr/>
            <p:nvPr/>
          </p:nvGrpSpPr>
          <p:grpSpPr>
            <a:xfrm>
              <a:off x="6585424" y="1501725"/>
              <a:ext cx="2509333" cy="1360745"/>
              <a:chOff x="6585424" y="1501725"/>
              <a:chExt cx="2509333" cy="1360745"/>
            </a:xfrm>
          </p:grpSpPr>
          <p:grpSp>
            <p:nvGrpSpPr>
              <p:cNvPr id="154" name="Agrupar 153">
                <a:extLst>
                  <a:ext uri="{FF2B5EF4-FFF2-40B4-BE49-F238E27FC236}">
                    <a16:creationId xmlns:a16="http://schemas.microsoft.com/office/drawing/2014/main" id="{ABCF44BD-729A-43C5-9DF2-4B0F8373A523}"/>
                  </a:ext>
                </a:extLst>
              </p:cNvPr>
              <p:cNvGrpSpPr/>
              <p:nvPr/>
            </p:nvGrpSpPr>
            <p:grpSpPr>
              <a:xfrm>
                <a:off x="6585424" y="1690688"/>
                <a:ext cx="2507613" cy="1171782"/>
                <a:chOff x="6879116" y="1690688"/>
                <a:chExt cx="2507613" cy="1171782"/>
              </a:xfrm>
            </p:grpSpPr>
            <p:sp>
              <p:nvSpPr>
                <p:cNvPr id="157" name="Retângulo 156">
                  <a:extLst>
                    <a:ext uri="{FF2B5EF4-FFF2-40B4-BE49-F238E27FC236}">
                      <a16:creationId xmlns:a16="http://schemas.microsoft.com/office/drawing/2014/main" id="{1367D700-2E6D-48C3-B9A4-AF5CCCF8C4E9}"/>
                    </a:ext>
                  </a:extLst>
                </p:cNvPr>
                <p:cNvSpPr/>
                <p:nvPr/>
              </p:nvSpPr>
              <p:spPr>
                <a:xfrm>
                  <a:off x="6879116" y="1690688"/>
                  <a:ext cx="2507613" cy="11717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58" name="Conector reto 157">
                  <a:extLst>
                    <a:ext uri="{FF2B5EF4-FFF2-40B4-BE49-F238E27FC236}">
                      <a16:creationId xmlns:a16="http://schemas.microsoft.com/office/drawing/2014/main" id="{30955539-ACCA-4D86-9C8B-5531D040E8A9}"/>
                    </a:ext>
                  </a:extLst>
                </p:cNvPr>
                <p:cNvCxnSpPr>
                  <a:stCxn id="157" idx="1"/>
                  <a:endCxn id="157" idx="3"/>
                </p:cNvCxnSpPr>
                <p:nvPr/>
              </p:nvCxnSpPr>
              <p:spPr>
                <a:xfrm>
                  <a:off x="6879116" y="2276579"/>
                  <a:ext cx="2507613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tângulo: Cantos Arredondados 154">
                <a:extLst>
                  <a:ext uri="{FF2B5EF4-FFF2-40B4-BE49-F238E27FC236}">
                    <a16:creationId xmlns:a16="http://schemas.microsoft.com/office/drawing/2014/main" id="{D749D2FA-4601-4E1D-AE95-9C4D6DAFBBA0}"/>
                  </a:ext>
                </a:extLst>
              </p:cNvPr>
              <p:cNvSpPr/>
              <p:nvPr/>
            </p:nvSpPr>
            <p:spPr>
              <a:xfrm>
                <a:off x="6585424" y="1501725"/>
                <a:ext cx="45719" cy="188963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Retângulo: Cantos Arredondados 155">
                <a:extLst>
                  <a:ext uri="{FF2B5EF4-FFF2-40B4-BE49-F238E27FC236}">
                    <a16:creationId xmlns:a16="http://schemas.microsoft.com/office/drawing/2014/main" id="{6EF897D9-2E02-47E6-A219-47ECB553DC3F}"/>
                  </a:ext>
                </a:extLst>
              </p:cNvPr>
              <p:cNvSpPr/>
              <p:nvPr/>
            </p:nvSpPr>
            <p:spPr>
              <a:xfrm>
                <a:off x="9049038" y="1501725"/>
                <a:ext cx="45719" cy="188963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B96AC94D-3F70-442D-9FCF-F777DDE25C8A}"/>
                </a:ext>
              </a:extLst>
            </p:cNvPr>
            <p:cNvGrpSpPr/>
            <p:nvPr/>
          </p:nvGrpSpPr>
          <p:grpSpPr>
            <a:xfrm>
              <a:off x="4827751" y="3424602"/>
              <a:ext cx="1171782" cy="2507617"/>
              <a:chOff x="4827751" y="3445851"/>
              <a:chExt cx="1171782" cy="2507617"/>
            </a:xfrm>
          </p:grpSpPr>
          <p:grpSp>
            <p:nvGrpSpPr>
              <p:cNvPr id="147" name="Agrupar 146">
                <a:extLst>
                  <a:ext uri="{FF2B5EF4-FFF2-40B4-BE49-F238E27FC236}">
                    <a16:creationId xmlns:a16="http://schemas.microsoft.com/office/drawing/2014/main" id="{DA5E54B7-1824-497E-B06D-0EDB049FBB3C}"/>
                  </a:ext>
                </a:extLst>
              </p:cNvPr>
              <p:cNvGrpSpPr/>
              <p:nvPr/>
            </p:nvGrpSpPr>
            <p:grpSpPr>
              <a:xfrm>
                <a:off x="4827751" y="3445853"/>
                <a:ext cx="1171782" cy="2507615"/>
                <a:chOff x="4827751" y="3842093"/>
                <a:chExt cx="1171782" cy="2507615"/>
              </a:xfrm>
            </p:grpSpPr>
            <p:sp>
              <p:nvSpPr>
                <p:cNvPr id="150" name="Retângulo 149">
                  <a:extLst>
                    <a:ext uri="{FF2B5EF4-FFF2-40B4-BE49-F238E27FC236}">
                      <a16:creationId xmlns:a16="http://schemas.microsoft.com/office/drawing/2014/main" id="{03CF507C-9D6A-47EF-8A6D-8871D75441DC}"/>
                    </a:ext>
                  </a:extLst>
                </p:cNvPr>
                <p:cNvSpPr/>
                <p:nvPr/>
              </p:nvSpPr>
              <p:spPr>
                <a:xfrm rot="5400000">
                  <a:off x="4159835" y="4510010"/>
                  <a:ext cx="2507613" cy="11717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51" name="Conector reto 150">
                  <a:extLst>
                    <a:ext uri="{FF2B5EF4-FFF2-40B4-BE49-F238E27FC236}">
                      <a16:creationId xmlns:a16="http://schemas.microsoft.com/office/drawing/2014/main" id="{377A856E-DC45-4756-8387-42E9A23CE1C5}"/>
                    </a:ext>
                  </a:extLst>
                </p:cNvPr>
                <p:cNvCxnSpPr>
                  <a:stCxn id="150" idx="1"/>
                  <a:endCxn id="150" idx="3"/>
                </p:cNvCxnSpPr>
                <p:nvPr/>
              </p:nvCxnSpPr>
              <p:spPr>
                <a:xfrm>
                  <a:off x="5413642" y="3842095"/>
                  <a:ext cx="0" cy="2507613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ector reto 151">
                  <a:extLst>
                    <a:ext uri="{FF2B5EF4-FFF2-40B4-BE49-F238E27FC236}">
                      <a16:creationId xmlns:a16="http://schemas.microsoft.com/office/drawing/2014/main" id="{7B933275-A46A-4F5D-8193-397F2114DD32}"/>
                    </a:ext>
                  </a:extLst>
                </p:cNvPr>
                <p:cNvCxnSpPr/>
                <p:nvPr/>
              </p:nvCxnSpPr>
              <p:spPr>
                <a:xfrm>
                  <a:off x="5446184" y="3842094"/>
                  <a:ext cx="0" cy="2507613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Conector reto 152">
                  <a:extLst>
                    <a:ext uri="{FF2B5EF4-FFF2-40B4-BE49-F238E27FC236}">
                      <a16:creationId xmlns:a16="http://schemas.microsoft.com/office/drawing/2014/main" id="{73A3A9CE-E977-42D3-8DCF-42A1725F8B63}"/>
                    </a:ext>
                  </a:extLst>
                </p:cNvPr>
                <p:cNvCxnSpPr/>
                <p:nvPr/>
              </p:nvCxnSpPr>
              <p:spPr>
                <a:xfrm>
                  <a:off x="5381890" y="3842093"/>
                  <a:ext cx="0" cy="2507613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Retângulo: Cantos Arredondados 147">
                <a:extLst>
                  <a:ext uri="{FF2B5EF4-FFF2-40B4-BE49-F238E27FC236}">
                    <a16:creationId xmlns:a16="http://schemas.microsoft.com/office/drawing/2014/main" id="{8C16B5A4-941A-4636-A99D-DF6EB4DE5E45}"/>
                  </a:ext>
                </a:extLst>
              </p:cNvPr>
              <p:cNvSpPr/>
              <p:nvPr/>
            </p:nvSpPr>
            <p:spPr>
              <a:xfrm rot="10800000">
                <a:off x="5305759" y="3445851"/>
                <a:ext cx="226219" cy="4572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EC5D1CF0-2844-4FD1-BB8F-E54FC07D55DD}"/>
                  </a:ext>
                </a:extLst>
              </p:cNvPr>
              <p:cNvSpPr/>
              <p:nvPr/>
            </p:nvSpPr>
            <p:spPr>
              <a:xfrm rot="10800000">
                <a:off x="5300531" y="5903307"/>
                <a:ext cx="226219" cy="4572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F6275E7F-8B3A-466A-88CC-B42153F4E1AF}"/>
                </a:ext>
              </a:extLst>
            </p:cNvPr>
            <p:cNvSpPr txBox="1"/>
            <p:nvPr/>
          </p:nvSpPr>
          <p:spPr>
            <a:xfrm>
              <a:off x="4704635" y="2895146"/>
              <a:ext cx="14572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FRONTAL</a:t>
              </a:r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6081FA7D-8D6C-4C13-96F6-D2E5C40410D8}"/>
                </a:ext>
              </a:extLst>
            </p:cNvPr>
            <p:cNvSpPr txBox="1"/>
            <p:nvPr/>
          </p:nvSpPr>
          <p:spPr>
            <a:xfrm>
              <a:off x="9906209" y="2895146"/>
              <a:ext cx="16421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POSTERIOR</a:t>
              </a:r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D35DB28D-44A9-44FE-B460-8BCF25F7D40E}"/>
                </a:ext>
              </a:extLst>
            </p:cNvPr>
            <p:cNvSpPr txBox="1"/>
            <p:nvPr/>
          </p:nvSpPr>
          <p:spPr>
            <a:xfrm>
              <a:off x="6502492" y="2895146"/>
              <a:ext cx="20924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LATERAL DIREITA</a:t>
              </a:r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A58A711C-35D9-40E3-A318-522B2501C6A4}"/>
                </a:ext>
              </a:extLst>
            </p:cNvPr>
            <p:cNvSpPr txBox="1"/>
            <p:nvPr/>
          </p:nvSpPr>
          <p:spPr>
            <a:xfrm>
              <a:off x="4722909" y="5996343"/>
              <a:ext cx="153939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SUPERIOR</a:t>
              </a:r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3A2C5E13-18F9-4942-8E6B-299DBB927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2120" y="3424606"/>
              <a:ext cx="2" cy="25031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9BF560C3-612A-4DB1-89FD-5C25360663B1}"/>
                </a:ext>
              </a:extLst>
            </p:cNvPr>
            <p:cNvCxnSpPr>
              <a:cxnSpLocks/>
            </p:cNvCxnSpPr>
            <p:nvPr/>
          </p:nvCxnSpPr>
          <p:spPr>
            <a:xfrm>
              <a:off x="4663538" y="1681559"/>
              <a:ext cx="0" cy="11717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2DC8F1A-24AB-4813-A386-6D2EE0718A8C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0085861" y="1664494"/>
              <a:ext cx="1934" cy="2754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BB2A0FBD-6996-47C1-8D04-C5506E19B7CE}"/>
                </a:ext>
              </a:extLst>
            </p:cNvPr>
            <p:cNvCxnSpPr>
              <a:cxnSpLocks/>
              <a:endCxn id="161" idx="0"/>
            </p:cNvCxnSpPr>
            <p:nvPr/>
          </p:nvCxnSpPr>
          <p:spPr>
            <a:xfrm>
              <a:off x="10085861" y="1680221"/>
              <a:ext cx="49874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EB6BC8FF-7771-4AA0-BBDB-03B7D25AE67D}"/>
                </a:ext>
              </a:extLst>
            </p:cNvPr>
            <p:cNvSpPr/>
            <p:nvPr/>
          </p:nvSpPr>
          <p:spPr>
            <a:xfrm>
              <a:off x="5520770" y="2366958"/>
              <a:ext cx="237095" cy="1809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85F2DF9D-5540-4BB9-BFF6-B6E02B80AF42}"/>
                </a:ext>
              </a:extLst>
            </p:cNvPr>
            <p:cNvSpPr txBox="1"/>
            <p:nvPr/>
          </p:nvSpPr>
          <p:spPr>
            <a:xfrm rot="16200000">
              <a:off x="5457579" y="190280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2 cm</a:t>
              </a:r>
            </a:p>
          </p:txBody>
        </p: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ED647D2C-040F-490F-A106-D5E10EB4C014}"/>
                </a:ext>
              </a:extLst>
            </p:cNvPr>
            <p:cNvSpPr txBox="1"/>
            <p:nvPr/>
          </p:nvSpPr>
          <p:spPr>
            <a:xfrm>
              <a:off x="5007958" y="2372363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2 cm</a:t>
              </a:r>
            </a:p>
          </p:txBody>
        </p: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86D2ADD2-0451-4D52-98E6-4BD58CA5F621}"/>
                </a:ext>
              </a:extLst>
            </p:cNvPr>
            <p:cNvGrpSpPr/>
            <p:nvPr/>
          </p:nvGrpSpPr>
          <p:grpSpPr>
            <a:xfrm>
              <a:off x="5809104" y="2009775"/>
              <a:ext cx="2310" cy="592721"/>
              <a:chOff x="5809104" y="2009775"/>
              <a:chExt cx="2310" cy="592721"/>
            </a:xfrm>
          </p:grpSpPr>
          <p:grpSp>
            <p:nvGrpSpPr>
              <p:cNvPr id="143" name="Agrupar 142">
                <a:extLst>
                  <a:ext uri="{FF2B5EF4-FFF2-40B4-BE49-F238E27FC236}">
                    <a16:creationId xmlns:a16="http://schemas.microsoft.com/office/drawing/2014/main" id="{7E161247-4E6D-4647-8E70-89A05756F8E0}"/>
                  </a:ext>
                </a:extLst>
              </p:cNvPr>
              <p:cNvGrpSpPr/>
              <p:nvPr/>
            </p:nvGrpSpPr>
            <p:grpSpPr>
              <a:xfrm>
                <a:off x="5809104" y="2009775"/>
                <a:ext cx="2310" cy="592721"/>
                <a:chOff x="5809104" y="2009775"/>
                <a:chExt cx="2310" cy="592721"/>
              </a:xfrm>
            </p:grpSpPr>
            <p:cxnSp>
              <p:nvCxnSpPr>
                <p:cNvPr id="145" name="Conector de Seta Reta 144">
                  <a:extLst>
                    <a:ext uri="{FF2B5EF4-FFF2-40B4-BE49-F238E27FC236}">
                      <a16:creationId xmlns:a16="http://schemas.microsoft.com/office/drawing/2014/main" id="{CB5B53F3-740C-4BBA-B96A-7E0771ACB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1414" y="2366958"/>
                  <a:ext cx="0" cy="2355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de Seta Reta 145">
                  <a:extLst>
                    <a:ext uri="{FF2B5EF4-FFF2-40B4-BE49-F238E27FC236}">
                      <a16:creationId xmlns:a16="http://schemas.microsoft.com/office/drawing/2014/main" id="{FBC224AE-8540-427E-B07A-426E2C995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9104" y="2009775"/>
                  <a:ext cx="0" cy="261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Conector reto 143">
                <a:extLst>
                  <a:ext uri="{FF2B5EF4-FFF2-40B4-BE49-F238E27FC236}">
                    <a16:creationId xmlns:a16="http://schemas.microsoft.com/office/drawing/2014/main" id="{8CDE7CA8-1130-44D6-BA23-EDAA911C1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04" y="2263804"/>
                <a:ext cx="0" cy="16030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A28726F2-1604-4F56-995D-C903CE7437F8}"/>
                </a:ext>
              </a:extLst>
            </p:cNvPr>
            <p:cNvGrpSpPr/>
            <p:nvPr/>
          </p:nvGrpSpPr>
          <p:grpSpPr>
            <a:xfrm>
              <a:off x="5177582" y="2612053"/>
              <a:ext cx="592721" cy="2382"/>
              <a:chOff x="5170439" y="2612053"/>
              <a:chExt cx="592721" cy="2382"/>
            </a:xfrm>
          </p:grpSpPr>
          <p:grpSp>
            <p:nvGrpSpPr>
              <p:cNvPr id="139" name="Agrupar 138">
                <a:extLst>
                  <a:ext uri="{FF2B5EF4-FFF2-40B4-BE49-F238E27FC236}">
                    <a16:creationId xmlns:a16="http://schemas.microsoft.com/office/drawing/2014/main" id="{5CF9E5D0-9CD3-4295-AA72-3BFF38D3734C}"/>
                  </a:ext>
                </a:extLst>
              </p:cNvPr>
              <p:cNvGrpSpPr/>
              <p:nvPr/>
            </p:nvGrpSpPr>
            <p:grpSpPr>
              <a:xfrm rot="5400000">
                <a:off x="5465645" y="2316847"/>
                <a:ext cx="2310" cy="592721"/>
                <a:chOff x="5809104" y="2009775"/>
                <a:chExt cx="2310" cy="592721"/>
              </a:xfrm>
            </p:grpSpPr>
            <p:cxnSp>
              <p:nvCxnSpPr>
                <p:cNvPr id="141" name="Conector de Seta Reta 140">
                  <a:extLst>
                    <a:ext uri="{FF2B5EF4-FFF2-40B4-BE49-F238E27FC236}">
                      <a16:creationId xmlns:a16="http://schemas.microsoft.com/office/drawing/2014/main" id="{98E8D2B0-EAC2-4891-B315-CD9537EF9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1414" y="2366958"/>
                  <a:ext cx="0" cy="2355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ector de Seta Reta 141">
                  <a:extLst>
                    <a:ext uri="{FF2B5EF4-FFF2-40B4-BE49-F238E27FC236}">
                      <a16:creationId xmlns:a16="http://schemas.microsoft.com/office/drawing/2014/main" id="{E5E644CD-ECD2-43EE-BC1C-509C05991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9104" y="2009775"/>
                  <a:ext cx="0" cy="261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0" name="Conector reto 139">
                <a:extLst>
                  <a:ext uri="{FF2B5EF4-FFF2-40B4-BE49-F238E27FC236}">
                    <a16:creationId xmlns:a16="http://schemas.microsoft.com/office/drawing/2014/main" id="{DFCC5CEF-6072-47A1-9665-DA11B87AF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8112" y="2614435"/>
                <a:ext cx="17030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Conector reto 135">
              <a:extLst>
                <a:ext uri="{FF2B5EF4-FFF2-40B4-BE49-F238E27FC236}">
                  <a16:creationId xmlns:a16="http://schemas.microsoft.com/office/drawing/2014/main" id="{9F69DDC6-6F3C-410E-B4E9-29A4A6B05F78}"/>
                </a:ext>
              </a:extLst>
            </p:cNvPr>
            <p:cNvCxnSpPr>
              <a:cxnSpLocks/>
              <a:stCxn id="131" idx="1"/>
            </p:cNvCxnSpPr>
            <p:nvPr/>
          </p:nvCxnSpPr>
          <p:spPr>
            <a:xfrm>
              <a:off x="5520770" y="2457443"/>
              <a:ext cx="0" cy="28138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Conector reto 136">
              <a:extLst>
                <a:ext uri="{FF2B5EF4-FFF2-40B4-BE49-F238E27FC236}">
                  <a16:creationId xmlns:a16="http://schemas.microsoft.com/office/drawing/2014/main" id="{9644A971-2090-4397-8704-0125A42E8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367" y="2366958"/>
              <a:ext cx="220424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8" name="CaixaDeTexto 137">
              <a:extLst>
                <a:ext uri="{FF2B5EF4-FFF2-40B4-BE49-F238E27FC236}">
                  <a16:creationId xmlns:a16="http://schemas.microsoft.com/office/drawing/2014/main" id="{6E2285F1-A0F1-4654-A76D-9576D0A39B32}"/>
                </a:ext>
              </a:extLst>
            </p:cNvPr>
            <p:cNvSpPr txBox="1"/>
            <p:nvPr/>
          </p:nvSpPr>
          <p:spPr>
            <a:xfrm>
              <a:off x="5444687" y="2353364"/>
              <a:ext cx="3978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LOGO</a:t>
              </a:r>
            </a:p>
          </p:txBody>
        </p:sp>
      </p:grpSp>
      <p:sp>
        <p:nvSpPr>
          <p:cNvPr id="175" name="Espaço Reservado para Conteúdo 2">
            <a:extLst>
              <a:ext uri="{FF2B5EF4-FFF2-40B4-BE49-F238E27FC236}">
                <a16:creationId xmlns:a16="http://schemas.microsoft.com/office/drawing/2014/main" id="{AD6D4463-1204-4AA0-A817-DA2A5F28DC9D}"/>
              </a:ext>
            </a:extLst>
          </p:cNvPr>
          <p:cNvSpPr txBox="1">
            <a:spLocks/>
          </p:cNvSpPr>
          <p:nvPr/>
        </p:nvSpPr>
        <p:spPr>
          <a:xfrm>
            <a:off x="5635016" y="5311516"/>
            <a:ext cx="6324751" cy="1533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Modelo:  </a:t>
            </a:r>
            <a:r>
              <a:rPr lang="pt-BR" sz="1700" b="1" dirty="0">
                <a:cs typeface="Calibri"/>
              </a:rPr>
              <a:t>Variação CYLINDER BAG¹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Unidade: </a:t>
            </a:r>
            <a:r>
              <a:rPr lang="pt-BR" sz="1700" b="1" dirty="0">
                <a:cs typeface="Calibri"/>
              </a:rPr>
              <a:t>cm</a:t>
            </a:r>
            <a:r>
              <a:rPr lang="pt-BR" sz="1700" dirty="0">
                <a:cs typeface="Calibri"/>
              </a:rPr>
              <a:t>; Escala: </a:t>
            </a:r>
            <a:r>
              <a:rPr lang="pt-BR" sz="1700" b="1" dirty="0">
                <a:cs typeface="Calibri"/>
              </a:rPr>
              <a:t>Sem escala</a:t>
            </a:r>
            <a:r>
              <a:rPr lang="pt-BR" sz="1700" dirty="0">
                <a:cs typeface="Calibri"/>
              </a:rPr>
              <a:t>; Proporção Aproximada.</a:t>
            </a:r>
            <a:endParaRPr lang="pt-BR" sz="1700" b="1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</a:t>
            </a:r>
            <a:r>
              <a:rPr lang="pt-BR" sz="1700" b="1" dirty="0">
                <a:cs typeface="Calibri"/>
              </a:rPr>
              <a:t>No desenho técnico está omitido cadarços.</a:t>
            </a:r>
          </a:p>
          <a:p>
            <a:pPr marL="457200" lvl="1" indent="0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6C52C8B-C850-AFF2-882A-C2D3A0D75B06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PROJETO TÉCNICO – CYLINDER BAG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812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-214896" y="4639683"/>
            <a:ext cx="6257473" cy="1679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CYLINDER BAG¹: Acréscimo de bolso externo e interno aberto.</a:t>
            </a:r>
            <a:endParaRPr lang="pt-BR" sz="1700" i="1" dirty="0">
              <a:cs typeface="Calibri"/>
            </a:endParaRP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Matéria-prima: Nylon Chicago e Tela Spacer (externo), Nylon Paraquedas (interno).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No desenho técnico está omitido cadarços.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etapas de processos.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PROJETO TÉCNICO – CYLINDER BAG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177BF28-3DA5-4501-83E7-3FA7F4FE1A52}"/>
              </a:ext>
            </a:extLst>
          </p:cNvPr>
          <p:cNvGrpSpPr/>
          <p:nvPr/>
        </p:nvGrpSpPr>
        <p:grpSpPr>
          <a:xfrm>
            <a:off x="5607557" y="2128981"/>
            <a:ext cx="5528377" cy="3951715"/>
            <a:chOff x="4927588" y="2109617"/>
            <a:chExt cx="5528377" cy="3951715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DED684ED-69EF-4A8D-B3E3-67C7FA345046}"/>
                </a:ext>
              </a:extLst>
            </p:cNvPr>
            <p:cNvGrpSpPr/>
            <p:nvPr/>
          </p:nvGrpSpPr>
          <p:grpSpPr>
            <a:xfrm>
              <a:off x="4927588" y="2109617"/>
              <a:ext cx="5528377" cy="3416540"/>
              <a:chOff x="4927588" y="2109617"/>
              <a:chExt cx="5528377" cy="341654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289C2B6-9BA3-4CDB-A199-5E63A62DDBE0}"/>
                  </a:ext>
                </a:extLst>
              </p:cNvPr>
              <p:cNvSpPr/>
              <p:nvPr/>
            </p:nvSpPr>
            <p:spPr>
              <a:xfrm>
                <a:off x="7076661" y="2491409"/>
                <a:ext cx="2319130" cy="30347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F044D677-64D2-48DF-A15C-95B907837DCC}"/>
                  </a:ext>
                </a:extLst>
              </p:cNvPr>
              <p:cNvSpPr/>
              <p:nvPr/>
            </p:nvSpPr>
            <p:spPr>
              <a:xfrm>
                <a:off x="6016487" y="3478696"/>
                <a:ext cx="1060174" cy="10601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CEEDAB0-ACDE-4230-A7D6-2A1BBB0257DF}"/>
                  </a:ext>
                </a:extLst>
              </p:cNvPr>
              <p:cNvSpPr/>
              <p:nvPr/>
            </p:nvSpPr>
            <p:spPr>
              <a:xfrm>
                <a:off x="9395791" y="3485686"/>
                <a:ext cx="1060174" cy="1060174"/>
              </a:xfrm>
              <a:prstGeom prst="ellipse">
                <a:avLst/>
              </a:prstGeom>
              <a:pattFill prst="openDmn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orda 25">
                <a:extLst>
                  <a:ext uri="{FF2B5EF4-FFF2-40B4-BE49-F238E27FC236}">
                    <a16:creationId xmlns:a16="http://schemas.microsoft.com/office/drawing/2014/main" id="{E7BF6E03-0A04-41CD-8E19-F6B472788E9E}"/>
                  </a:ext>
                </a:extLst>
              </p:cNvPr>
              <p:cNvSpPr/>
              <p:nvPr/>
            </p:nvSpPr>
            <p:spPr>
              <a:xfrm rot="12215862">
                <a:off x="4927588" y="3478696"/>
                <a:ext cx="1060174" cy="1060174"/>
              </a:xfrm>
              <a:prstGeom prst="chord">
                <a:avLst/>
              </a:prstGeom>
              <a:pattFill prst="openDmn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8" name="Conector de Seta Reta 27">
                <a:extLst>
                  <a:ext uri="{FF2B5EF4-FFF2-40B4-BE49-F238E27FC236}">
                    <a16:creationId xmlns:a16="http://schemas.microsoft.com/office/drawing/2014/main" id="{1F678CC2-F631-4E14-8391-123947B5D527}"/>
                  </a:ext>
                </a:extLst>
              </p:cNvPr>
              <p:cNvCxnSpPr>
                <a:stCxn id="7" idx="0"/>
                <a:endCxn id="7" idx="4"/>
              </p:cNvCxnSpPr>
              <p:nvPr/>
            </p:nvCxnSpPr>
            <p:spPr>
              <a:xfrm>
                <a:off x="6546574" y="3478696"/>
                <a:ext cx="0" cy="10601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3E0896D6-F06D-49ED-9B05-3CCADEF24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726" y="2491409"/>
                <a:ext cx="0" cy="30347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E441ACBA-0A5B-4CA7-9CED-427042939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6661" y="2294283"/>
                <a:ext cx="231913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2A34CBF-ADE5-451D-884F-5D20473E773D}"/>
                  </a:ext>
                </a:extLst>
              </p:cNvPr>
              <p:cNvSpPr txBox="1"/>
              <p:nvPr/>
            </p:nvSpPr>
            <p:spPr>
              <a:xfrm>
                <a:off x="7859360" y="2109617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39 cm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8C4E3A34-352E-4800-8B65-04580494AFA9}"/>
                  </a:ext>
                </a:extLst>
              </p:cNvPr>
              <p:cNvSpPr txBox="1"/>
              <p:nvPr/>
            </p:nvSpPr>
            <p:spPr>
              <a:xfrm>
                <a:off x="7100419" y="3844594"/>
                <a:ext cx="9284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54,5 cm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445A17F-495A-4835-9C64-B6CA9C34046F}"/>
                  </a:ext>
                </a:extLst>
              </p:cNvPr>
              <p:cNvSpPr txBox="1"/>
              <p:nvPr/>
            </p:nvSpPr>
            <p:spPr>
              <a:xfrm>
                <a:off x="6179394" y="3831107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 cm</a:t>
                </a:r>
              </a:p>
            </p:txBody>
          </p: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03E1411-2442-486A-9CBF-FBFAFA22B08F}"/>
                </a:ext>
              </a:extLst>
            </p:cNvPr>
            <p:cNvSpPr txBox="1"/>
            <p:nvPr/>
          </p:nvSpPr>
          <p:spPr>
            <a:xfrm>
              <a:off x="5190620" y="4681465"/>
              <a:ext cx="14830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BOLSO E COSTA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D468164-2AFE-4E24-A92B-686DB063A2CE}"/>
                </a:ext>
              </a:extLst>
            </p:cNvPr>
            <p:cNvSpPr txBox="1"/>
            <p:nvPr/>
          </p:nvSpPr>
          <p:spPr>
            <a:xfrm>
              <a:off x="9510829" y="4681465"/>
              <a:ext cx="8258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FRENTE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92CC18E-CA4F-4497-95E5-85DC59005D51}"/>
                </a:ext>
              </a:extLst>
            </p:cNvPr>
            <p:cNvSpPr txBox="1"/>
            <p:nvPr/>
          </p:nvSpPr>
          <p:spPr>
            <a:xfrm>
              <a:off x="6997792" y="5722778"/>
              <a:ext cx="26920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FOLES - PERÍMETRO CILÍNDRO</a:t>
              </a: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D3CA38-FAA5-4D0E-803E-005D648205FD}"/>
              </a:ext>
            </a:extLst>
          </p:cNvPr>
          <p:cNvSpPr txBox="1"/>
          <p:nvPr/>
        </p:nvSpPr>
        <p:spPr>
          <a:xfrm>
            <a:off x="8088191" y="6179569"/>
            <a:ext cx="3595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600" dirty="0"/>
              <a:t>MOLDES - PLANO DE CORTE DE TECIDOS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16DFEE5-429E-465B-BF60-F3C1C17394FB}"/>
              </a:ext>
            </a:extLst>
          </p:cNvPr>
          <p:cNvGrpSpPr/>
          <p:nvPr/>
        </p:nvGrpSpPr>
        <p:grpSpPr>
          <a:xfrm>
            <a:off x="1366762" y="1687726"/>
            <a:ext cx="2884490" cy="2792918"/>
            <a:chOff x="1029840" y="1759294"/>
            <a:chExt cx="3244793" cy="3141783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5248ACA-D57B-4989-9EDE-6D4E000DC8ED}"/>
                </a:ext>
              </a:extLst>
            </p:cNvPr>
            <p:cNvGrpSpPr/>
            <p:nvPr/>
          </p:nvGrpSpPr>
          <p:grpSpPr>
            <a:xfrm>
              <a:off x="1678784" y="1759294"/>
              <a:ext cx="1946906" cy="3141783"/>
              <a:chOff x="826279" y="1001656"/>
              <a:chExt cx="1946906" cy="3141783"/>
            </a:xfrm>
          </p:grpSpPr>
          <p:pic>
            <p:nvPicPr>
              <p:cNvPr id="25" name="Imagem 24" descr="Uma imagem contendo colar&#10;&#10;Descrição gerada automaticamente">
                <a:extLst>
                  <a:ext uri="{FF2B5EF4-FFF2-40B4-BE49-F238E27FC236}">
                    <a16:creationId xmlns:a16="http://schemas.microsoft.com/office/drawing/2014/main" id="{CFD48872-65A8-4B41-8458-2D18C248F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74" t="14647" r="20186" b="12122"/>
              <a:stretch/>
            </p:blipFill>
            <p:spPr>
              <a:xfrm rot="5400000">
                <a:off x="558394" y="1269541"/>
                <a:ext cx="2482675" cy="19469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FB9195B-0D59-40C8-8983-26EC0F619D55}"/>
                  </a:ext>
                </a:extLst>
              </p:cNvPr>
              <p:cNvSpPr txBox="1"/>
              <p:nvPr/>
            </p:nvSpPr>
            <p:spPr>
              <a:xfrm>
                <a:off x="1185369" y="3558664"/>
                <a:ext cx="122873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/>
                  <a:t>CROQUI</a:t>
                </a:r>
              </a:p>
              <a:p>
                <a:pPr algn="ctr"/>
                <a:r>
                  <a:rPr lang="pt-BR" sz="1600" dirty="0"/>
                  <a:t>(a mão livre)</a:t>
                </a:r>
              </a:p>
            </p:txBody>
          </p:sp>
        </p:grp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68324BD-259A-49D4-9ADC-3BDE223806DB}"/>
                </a:ext>
              </a:extLst>
            </p:cNvPr>
            <p:cNvSpPr/>
            <p:nvPr/>
          </p:nvSpPr>
          <p:spPr>
            <a:xfrm>
              <a:off x="3782632" y="2510773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3</a:t>
              </a:r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F140A0C-FC1B-4F65-87D4-09EF5D267AF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3368895" y="2756774"/>
              <a:ext cx="413737" cy="318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CEB96360-45E0-4E93-B2F8-851E7FC17A2A}"/>
                </a:ext>
              </a:extLst>
            </p:cNvPr>
            <p:cNvSpPr/>
            <p:nvPr/>
          </p:nvSpPr>
          <p:spPr>
            <a:xfrm>
              <a:off x="3524627" y="3431015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4</a:t>
              </a:r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A56141BF-793F-4389-BB70-7440E09208F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 flipV="1">
              <a:off x="2999815" y="3498060"/>
              <a:ext cx="524812" cy="178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5DF7CB7B-63C3-4554-AFE1-7DDEF40650BE}"/>
                </a:ext>
              </a:extLst>
            </p:cNvPr>
            <p:cNvSpPr/>
            <p:nvPr/>
          </p:nvSpPr>
          <p:spPr>
            <a:xfrm>
              <a:off x="1087927" y="2765277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2</a:t>
              </a: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F5FBE075-3DA0-47AC-8BD5-7445E6A44D79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1579928" y="3011278"/>
              <a:ext cx="536312" cy="444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13177A5-FF1F-44C5-99C0-9CB125B2C749}"/>
                </a:ext>
              </a:extLst>
            </p:cNvPr>
            <p:cNvSpPr/>
            <p:nvPr/>
          </p:nvSpPr>
          <p:spPr>
            <a:xfrm>
              <a:off x="1029840" y="3600723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1</a:t>
              </a: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FC81B3D1-B2C8-45C0-8671-EE2EA45EA2C9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521841" y="3813636"/>
              <a:ext cx="594399" cy="3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Elipse 44">
            <a:extLst>
              <a:ext uri="{FF2B5EF4-FFF2-40B4-BE49-F238E27FC236}">
                <a16:creationId xmlns:a16="http://schemas.microsoft.com/office/drawing/2014/main" id="{D23C9B96-2352-4E8A-967A-F61BECB4A318}"/>
              </a:ext>
            </a:extLst>
          </p:cNvPr>
          <p:cNvSpPr/>
          <p:nvPr/>
        </p:nvSpPr>
        <p:spPr>
          <a:xfrm>
            <a:off x="9293061" y="283818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8FADADD-800D-41FB-ACC2-3C5D06837939}"/>
              </a:ext>
            </a:extLst>
          </p:cNvPr>
          <p:cNvSpPr/>
          <p:nvPr/>
        </p:nvSpPr>
        <p:spPr>
          <a:xfrm>
            <a:off x="10870455" y="308418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5DE4F96-CB76-4714-B536-189A6BEE74AA}"/>
              </a:ext>
            </a:extLst>
          </p:cNvPr>
          <p:cNvSpPr/>
          <p:nvPr/>
        </p:nvSpPr>
        <p:spPr>
          <a:xfrm>
            <a:off x="6236316" y="263360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D0CCFE65-2959-418B-B0A7-D996D9A594AD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728317" y="2879605"/>
            <a:ext cx="312685" cy="79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:a16="http://schemas.microsoft.com/office/drawing/2014/main" id="{8FBFD028-328D-455E-A27C-29C916C69849}"/>
              </a:ext>
            </a:extLst>
          </p:cNvPr>
          <p:cNvSpPr/>
          <p:nvPr/>
        </p:nvSpPr>
        <p:spPr>
          <a:xfrm>
            <a:off x="6002983" y="376950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  <a:p>
            <a:pPr algn="ctr"/>
            <a:r>
              <a:rPr lang="pt-BR" sz="1200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909600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D139BB-61EA-478F-9D2C-16429F2B5596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EDIÇÃO FINAL:</a:t>
            </a:r>
          </a:p>
          <a:p>
            <a:pPr lvl="1"/>
            <a:r>
              <a:rPr lang="pt-BR" sz="2800" b="1" dirty="0">
                <a:solidFill>
                  <a:schemeClr val="bg1"/>
                </a:solidFill>
                <a:cs typeface="Calibri Light"/>
              </a:rPr>
              <a:t>Extra</a:t>
            </a:r>
            <a:r>
              <a:rPr lang="pt-BR" sz="2800" dirty="0">
                <a:solidFill>
                  <a:schemeClr val="bg1"/>
                </a:solidFill>
                <a:cs typeface="Calibri Light"/>
              </a:rPr>
              <a:t>: PROJETO TÉCNICO – Estojo removível </a:t>
            </a:r>
            <a:r>
              <a:rPr lang="pt-BR" sz="2800" i="1" dirty="0">
                <a:solidFill>
                  <a:schemeClr val="bg1"/>
                </a:solidFill>
                <a:cs typeface="Calibri Light"/>
              </a:rPr>
              <a:t>CYLINDER BAG</a:t>
            </a:r>
            <a:endParaRPr lang="pt-BR" sz="3200" i="1" dirty="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549B44A4-0904-4926-B2B0-9E77088B7018}"/>
              </a:ext>
            </a:extLst>
          </p:cNvPr>
          <p:cNvGrpSpPr/>
          <p:nvPr/>
        </p:nvGrpSpPr>
        <p:grpSpPr>
          <a:xfrm>
            <a:off x="4563761" y="1374112"/>
            <a:ext cx="3183748" cy="3728640"/>
            <a:chOff x="5140068" y="1410415"/>
            <a:chExt cx="3183748" cy="3728640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4832968-EABF-40AB-8EB8-3790C8395EAF}"/>
                </a:ext>
              </a:extLst>
            </p:cNvPr>
            <p:cNvSpPr txBox="1"/>
            <p:nvPr/>
          </p:nvSpPr>
          <p:spPr>
            <a:xfrm>
              <a:off x="5888825" y="1410415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accent1"/>
                  </a:solidFill>
                </a:rPr>
                <a:t>I. Zíper</a:t>
              </a:r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F1695FA2-8ADF-407E-A89C-418B6469210E}"/>
                </a:ext>
              </a:extLst>
            </p:cNvPr>
            <p:cNvGrpSpPr/>
            <p:nvPr/>
          </p:nvGrpSpPr>
          <p:grpSpPr>
            <a:xfrm>
              <a:off x="5140068" y="1671457"/>
              <a:ext cx="3183748" cy="3467598"/>
              <a:chOff x="5140068" y="1671457"/>
              <a:chExt cx="3183748" cy="3467598"/>
            </a:xfrm>
          </p:grpSpPr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680B0AF-D1A7-41F2-BE05-DB2A8D8FAA63}"/>
                  </a:ext>
                </a:extLst>
              </p:cNvPr>
              <p:cNvSpPr txBox="1"/>
              <p:nvPr/>
            </p:nvSpPr>
            <p:spPr>
              <a:xfrm rot="16200000">
                <a:off x="7820793" y="1805148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 cm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BC6E79C-4129-4333-87C9-A4E8BE8A8405}"/>
                  </a:ext>
                </a:extLst>
              </p:cNvPr>
              <p:cNvSpPr/>
              <p:nvPr/>
            </p:nvSpPr>
            <p:spPr>
              <a:xfrm>
                <a:off x="5810250" y="1790699"/>
                <a:ext cx="2165352" cy="32765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DB9394B3-03CC-47A3-A479-DB6715B14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1719579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0AF20594-9422-48E1-BC70-5D416EC9B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5139055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A29CEE89-AB67-4BF0-A38D-1BFD1E663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2214880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F8C5D2C-5250-449A-8DC7-3D485223B63A}"/>
                  </a:ext>
                </a:extLst>
              </p:cNvPr>
              <p:cNvGrpSpPr/>
              <p:nvPr/>
            </p:nvGrpSpPr>
            <p:grpSpPr>
              <a:xfrm rot="16200000">
                <a:off x="7705851" y="2573966"/>
                <a:ext cx="226219" cy="313283"/>
                <a:chOff x="5039274" y="892718"/>
                <a:chExt cx="226219" cy="313283"/>
              </a:xfrm>
            </p:grpSpPr>
            <p:sp>
              <p:nvSpPr>
                <p:cNvPr id="21" name="Círculo: Vazio 20">
                  <a:extLst>
                    <a:ext uri="{FF2B5EF4-FFF2-40B4-BE49-F238E27FC236}">
                      <a16:creationId xmlns:a16="http://schemas.microsoft.com/office/drawing/2014/main" id="{49F63CA4-4A26-45B9-9548-37620CEA9FF2}"/>
                    </a:ext>
                  </a:extLst>
                </p:cNvPr>
                <p:cNvSpPr/>
                <p:nvPr/>
              </p:nvSpPr>
              <p:spPr>
                <a:xfrm>
                  <a:off x="5039274" y="892718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97B1A934-1DD9-4FA2-B6E8-3A135E58E1E0}"/>
                    </a:ext>
                  </a:extLst>
                </p:cNvPr>
                <p:cNvSpPr/>
                <p:nvPr/>
              </p:nvSpPr>
              <p:spPr>
                <a:xfrm>
                  <a:off x="5086454" y="1029295"/>
                  <a:ext cx="139716" cy="1767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E10D30D5-4770-4587-BCE4-46E8B1BEF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3741" y="1790699"/>
                <a:ext cx="0" cy="327659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1984322-DB5B-4BCC-AADB-BFE441966596}"/>
                  </a:ext>
                </a:extLst>
              </p:cNvPr>
              <p:cNvSpPr txBox="1"/>
              <p:nvPr/>
            </p:nvSpPr>
            <p:spPr>
              <a:xfrm rot="16200000">
                <a:off x="4947868" y="3244332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36 cm</a:t>
                </a:r>
              </a:p>
            </p:txBody>
          </p: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642AD45F-59BD-45CB-8B31-2B7AF60CA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8153" y="1790699"/>
                <a:ext cx="0" cy="4241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6AE0C2C9-EBAF-440E-9427-ABAE19A8DF4C}"/>
                  </a:ext>
                </a:extLst>
              </p:cNvPr>
              <p:cNvSpPr txBox="1"/>
              <p:nvPr/>
            </p:nvSpPr>
            <p:spPr>
              <a:xfrm rot="16200000">
                <a:off x="7235637" y="2253330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 cm</a:t>
                </a:r>
              </a:p>
            </p:txBody>
          </p: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5F8600B9-884C-4729-BA4F-518978A8C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9511" y="2232639"/>
                <a:ext cx="0" cy="4241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334B6CA6-0806-4786-999D-A661CEBAEDAA}"/>
                  </a:ext>
                </a:extLst>
              </p:cNvPr>
              <p:cNvSpPr txBox="1"/>
              <p:nvPr/>
            </p:nvSpPr>
            <p:spPr>
              <a:xfrm>
                <a:off x="5890396" y="1948934"/>
                <a:ext cx="1040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1"/>
                    </a:solidFill>
                  </a:rPr>
                  <a:t>III. Dobra</a:t>
                </a: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40EEBF-655C-49D7-B86C-675E9789AB09}"/>
                  </a:ext>
                </a:extLst>
              </p:cNvPr>
              <p:cNvSpPr txBox="1"/>
              <p:nvPr/>
            </p:nvSpPr>
            <p:spPr>
              <a:xfrm>
                <a:off x="5890395" y="4749659"/>
                <a:ext cx="830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1"/>
                    </a:solidFill>
                  </a:rPr>
                  <a:t>I. Zíper</a:t>
                </a:r>
              </a:p>
            </p:txBody>
          </p:sp>
          <p:cxnSp>
            <p:nvCxnSpPr>
              <p:cNvPr id="41" name="Conector de Seta Reta 40">
                <a:extLst>
                  <a:ext uri="{FF2B5EF4-FFF2-40B4-BE49-F238E27FC236}">
                    <a16:creationId xmlns:a16="http://schemas.microsoft.com/office/drawing/2014/main" id="{A644457D-46CC-47B3-903C-CB2D6AB01481}"/>
                  </a:ext>
                </a:extLst>
              </p:cNvPr>
              <p:cNvCxnSpPr>
                <a:cxnSpLocks/>
                <a:stCxn id="14" idx="3"/>
                <a:endCxn id="14" idx="1"/>
              </p:cNvCxnSpPr>
              <p:nvPr/>
            </p:nvCxnSpPr>
            <p:spPr>
              <a:xfrm flipH="1">
                <a:off x="5810250" y="3428999"/>
                <a:ext cx="216535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410FBDA8-5EFC-4549-B939-4F9A385B0ACD}"/>
                  </a:ext>
                </a:extLst>
              </p:cNvPr>
              <p:cNvSpPr txBox="1"/>
              <p:nvPr/>
            </p:nvSpPr>
            <p:spPr>
              <a:xfrm>
                <a:off x="6516060" y="3100406"/>
                <a:ext cx="753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20 cm</a:t>
                </a:r>
              </a:p>
            </p:txBody>
          </p:sp>
        </p:grp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701F5934-53E6-45CE-9496-669FFAB9CA95}"/>
              </a:ext>
            </a:extLst>
          </p:cNvPr>
          <p:cNvSpPr/>
          <p:nvPr/>
        </p:nvSpPr>
        <p:spPr>
          <a:xfrm>
            <a:off x="1442679" y="1743444"/>
            <a:ext cx="2044700" cy="16383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BD52D2-0F9F-4CD4-8601-B08594A3806A}"/>
              </a:ext>
            </a:extLst>
          </p:cNvPr>
          <p:cNvGrpSpPr/>
          <p:nvPr/>
        </p:nvGrpSpPr>
        <p:grpSpPr>
          <a:xfrm rot="16200000">
            <a:off x="1205980" y="1910684"/>
            <a:ext cx="226219" cy="247179"/>
            <a:chOff x="5039274" y="892718"/>
            <a:chExt cx="226219" cy="247179"/>
          </a:xfrm>
        </p:grpSpPr>
        <p:sp>
          <p:nvSpPr>
            <p:cNvPr id="11" name="Círculo: Vazio 10">
              <a:extLst>
                <a:ext uri="{FF2B5EF4-FFF2-40B4-BE49-F238E27FC236}">
                  <a16:creationId xmlns:a16="http://schemas.microsoft.com/office/drawing/2014/main" id="{ADA46C92-4084-49DC-943C-7E3114713208}"/>
                </a:ext>
              </a:extLst>
            </p:cNvPr>
            <p:cNvSpPr/>
            <p:nvPr/>
          </p:nvSpPr>
          <p:spPr>
            <a:xfrm>
              <a:off x="5039274" y="892718"/>
              <a:ext cx="226219" cy="216693"/>
            </a:xfrm>
            <a:prstGeom prst="donut">
              <a:avLst>
                <a:gd name="adj" fmla="val 16142"/>
              </a:avLst>
            </a:prstGeom>
            <a:noFill/>
            <a:ln w="63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9D2279D-B79A-4595-86AA-FD47EA9E6E6F}"/>
                </a:ext>
              </a:extLst>
            </p:cNvPr>
            <p:cNvSpPr/>
            <p:nvPr/>
          </p:nvSpPr>
          <p:spPr>
            <a:xfrm>
              <a:off x="5088058" y="1029295"/>
              <a:ext cx="138112" cy="110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Retângulo 48">
            <a:extLst>
              <a:ext uri="{FF2B5EF4-FFF2-40B4-BE49-F238E27FC236}">
                <a16:creationId xmlns:a16="http://schemas.microsoft.com/office/drawing/2014/main" id="{FC1E5774-BFC8-4795-A182-5D9A5A94B343}"/>
              </a:ext>
            </a:extLst>
          </p:cNvPr>
          <p:cNvSpPr/>
          <p:nvPr/>
        </p:nvSpPr>
        <p:spPr>
          <a:xfrm>
            <a:off x="1442679" y="1960486"/>
            <a:ext cx="2044700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B557D7-B862-4701-B94D-8E3CD6A0E108}"/>
              </a:ext>
            </a:extLst>
          </p:cNvPr>
          <p:cNvCxnSpPr>
            <a:cxnSpLocks/>
          </p:cNvCxnSpPr>
          <p:nvPr/>
        </p:nvCxnSpPr>
        <p:spPr>
          <a:xfrm>
            <a:off x="1442679" y="2035345"/>
            <a:ext cx="20447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Espaço Reservado para Conteúdo 2">
            <a:extLst>
              <a:ext uri="{FF2B5EF4-FFF2-40B4-BE49-F238E27FC236}">
                <a16:creationId xmlns:a16="http://schemas.microsoft.com/office/drawing/2014/main" id="{975B2D6C-B86E-43F1-9E9D-F7137842076E}"/>
              </a:ext>
            </a:extLst>
          </p:cNvPr>
          <p:cNvSpPr txBox="1">
            <a:spLocks/>
          </p:cNvSpPr>
          <p:nvPr/>
        </p:nvSpPr>
        <p:spPr>
          <a:xfrm>
            <a:off x="-594921" y="4492477"/>
            <a:ext cx="6119900" cy="222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CYLINDER BAG¹: Acréscimo de estojo removível.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Acopla-se no mosquetão porta-chaves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 </a:t>
            </a:r>
            <a:r>
              <a:rPr lang="pt-BR" sz="1700" b="1" dirty="0">
                <a:cs typeface="Calibri"/>
              </a:rPr>
              <a:t>(Variação)</a:t>
            </a:r>
            <a:r>
              <a:rPr lang="pt-BR" sz="1700" dirty="0">
                <a:cs typeface="Calibri"/>
              </a:rPr>
              <a:t>: Plástico Cristal 040.</a:t>
            </a:r>
          </a:p>
          <a:p>
            <a:pPr lvl="2" algn="ctr"/>
            <a:r>
              <a:rPr lang="pt-BR" sz="1300" dirty="0">
                <a:cs typeface="Calibri"/>
              </a:rPr>
              <a:t>Assim será possível fácil limpeza ou usar celular livre de contaminações, pois o </a:t>
            </a:r>
            <a:r>
              <a:rPr lang="pt-BR" sz="1300" i="1" dirty="0">
                <a:cs typeface="Calibri"/>
              </a:rPr>
              <a:t>plástico Cristal </a:t>
            </a:r>
            <a:r>
              <a:rPr lang="pt-BR" sz="1300" dirty="0">
                <a:cs typeface="Calibri"/>
              </a:rPr>
              <a:t>permite manuseio da tela pelo toque e higienização com álcool 70º sem por em risco o aparelho.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etapas de processos.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57" name="Espaço Reservado para Conteúdo 2">
            <a:extLst>
              <a:ext uri="{FF2B5EF4-FFF2-40B4-BE49-F238E27FC236}">
                <a16:creationId xmlns:a16="http://schemas.microsoft.com/office/drawing/2014/main" id="{FE2D36AD-EB7F-48D4-BD08-5FA06ED3C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945" y="3174413"/>
            <a:ext cx="4227959" cy="3713163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no molde recortado de </a:t>
            </a:r>
            <a:r>
              <a:rPr lang="pt-BR" i="1" dirty="0"/>
              <a:t>plástico Cristal</a:t>
            </a:r>
            <a:r>
              <a:rPr lang="pt-BR" dirty="0"/>
              <a:t> (costura inversa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Unir zíper com cursor “A” (com estojo no avesso);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Dobrar na região especificada e posicionar argola “B”  no centro do zíper no sentido do fechamento do cursor (certifique-se de que o cursor feche para o lado esquerdo);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Costure as laterais fechando a peça. Adicione gorgurão sobre a costura como acabamento (facultativo); 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FIM: Desvire do avesso o estojo.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6AB78C18-AE06-4702-B9FE-DB12360EDC37}"/>
              </a:ext>
            </a:extLst>
          </p:cNvPr>
          <p:cNvSpPr/>
          <p:nvPr/>
        </p:nvSpPr>
        <p:spPr>
          <a:xfrm>
            <a:off x="7755803" y="218406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B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1E3E26C2-AF75-4B0F-B3FA-C8A3FD02ACEE}"/>
              </a:ext>
            </a:extLst>
          </p:cNvPr>
          <p:cNvCxnSpPr>
            <a:cxnSpLocks/>
            <a:stCxn id="62" idx="2"/>
            <a:endCxn id="22" idx="0"/>
          </p:cNvCxnSpPr>
          <p:nvPr/>
        </p:nvCxnSpPr>
        <p:spPr>
          <a:xfrm flipH="1">
            <a:off x="7222589" y="2430066"/>
            <a:ext cx="533214" cy="26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uxograma: Terminação 66">
            <a:extLst>
              <a:ext uri="{FF2B5EF4-FFF2-40B4-BE49-F238E27FC236}">
                <a16:creationId xmlns:a16="http://schemas.microsoft.com/office/drawing/2014/main" id="{D6960FF3-8382-445C-A48E-08E1ABC8AA57}"/>
              </a:ext>
            </a:extLst>
          </p:cNvPr>
          <p:cNvSpPr/>
          <p:nvPr/>
        </p:nvSpPr>
        <p:spPr>
          <a:xfrm rot="20755995">
            <a:off x="1508316" y="1997650"/>
            <a:ext cx="185338" cy="5033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E8504A7-729F-4B3A-B9BB-9053BE390A60}"/>
              </a:ext>
            </a:extLst>
          </p:cNvPr>
          <p:cNvSpPr/>
          <p:nvPr/>
        </p:nvSpPr>
        <p:spPr>
          <a:xfrm>
            <a:off x="1557099" y="2319733"/>
            <a:ext cx="148514" cy="148514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C01B8748-3D06-4DA7-A8E0-86B251A0597B}"/>
              </a:ext>
            </a:extLst>
          </p:cNvPr>
          <p:cNvSpPr/>
          <p:nvPr/>
        </p:nvSpPr>
        <p:spPr>
          <a:xfrm>
            <a:off x="714140" y="251594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A</a:t>
            </a:r>
          </a:p>
        </p:txBody>
      </p: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2395B91D-D571-4428-9681-86EF6074F2B8}"/>
              </a:ext>
            </a:extLst>
          </p:cNvPr>
          <p:cNvCxnSpPr>
            <a:cxnSpLocks/>
            <a:stCxn id="69" idx="7"/>
          </p:cNvCxnSpPr>
          <p:nvPr/>
        </p:nvCxnSpPr>
        <p:spPr>
          <a:xfrm flipV="1">
            <a:off x="1134089" y="2147383"/>
            <a:ext cx="445722" cy="44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7FAE38A-C99F-44DA-8948-C54E05849DB9}"/>
              </a:ext>
            </a:extLst>
          </p:cNvPr>
          <p:cNvSpPr txBox="1"/>
          <p:nvPr/>
        </p:nvSpPr>
        <p:spPr>
          <a:xfrm>
            <a:off x="1653879" y="3457000"/>
            <a:ext cx="162230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CROQUI</a:t>
            </a:r>
          </a:p>
          <a:p>
            <a:pPr algn="ctr"/>
            <a:r>
              <a:rPr lang="pt-BR" sz="1600" dirty="0"/>
              <a:t>Estojo removível</a:t>
            </a:r>
          </a:p>
        </p:txBody>
      </p:sp>
    </p:spTree>
    <p:extLst>
      <p:ext uri="{BB962C8B-B14F-4D97-AF65-F5344CB8AC3E}">
        <p14:creationId xmlns:p14="http://schemas.microsoft.com/office/powerpoint/2010/main" val="1884898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AA0E5-1A56-4824-8A5A-FB8BB571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viés gorgurão nas duas peças de 1 (separadamente);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Junção de I em 2 (externo);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II com forro respectivo;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logo em 3;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alça de mão em 3 e aviamento meia-argola (para alça tiracolo);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V com forro respectivo, adicionar I (interno);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cadarços em 4;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VII com forro respectivo;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em VIII;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Fechar Junção de III e VI com IX (União de Frente, Foles e Costa). P</a:t>
            </a:r>
            <a:r>
              <a:rPr lang="pt-BR" sz="2400" dirty="0"/>
              <a:t>odendo ser feito em máquina de braço (“</a:t>
            </a:r>
            <a:r>
              <a:rPr lang="pt-BR" sz="2400" dirty="0" err="1"/>
              <a:t>fechadeira</a:t>
            </a:r>
            <a:r>
              <a:rPr lang="pt-BR" sz="2400" dirty="0"/>
              <a:t>”), se houver;</a:t>
            </a:r>
            <a:endParaRPr lang="pt-BR" dirty="0"/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Colocar alça com mosquetão interno (porta-chaves) na costura a VI-IX;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FIM: Fechar costuras com viés gorgurão </a:t>
            </a:r>
            <a:r>
              <a:rPr lang="pt-BR" sz="2400" dirty="0"/>
              <a:t>(podendo ser feito em “</a:t>
            </a:r>
            <a:r>
              <a:rPr lang="pt-BR" sz="2400" dirty="0" err="1"/>
              <a:t>fechadeira</a:t>
            </a:r>
            <a:r>
              <a:rPr lang="pt-BR" sz="2400" dirty="0"/>
              <a:t>”, se houver)</a:t>
            </a:r>
            <a:r>
              <a:rPr lang="pt-BR" dirty="0"/>
              <a:t>.</a:t>
            </a:r>
          </a:p>
          <a:p>
            <a:pPr marL="971550" lvl="1" indent="-514350">
              <a:buFont typeface="+mj-lt"/>
              <a:buAutoNum type="romanUcPeriod"/>
            </a:pP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34D413A-633A-3FAB-4081-B2025B40CCC3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Confecção</a:t>
            </a:r>
          </a:p>
          <a:p>
            <a:pPr lvl="1"/>
            <a:r>
              <a:rPr lang="pt-BR" sz="3200" dirty="0">
                <a:cs typeface="Calibri"/>
              </a:rPr>
              <a:t>CYLINDER BAG – </a:t>
            </a:r>
            <a:r>
              <a:rPr lang="pt-BR" sz="3200" i="1" dirty="0">
                <a:cs typeface="Calibri"/>
              </a:rPr>
              <a:t>Confecção em Processos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079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AC3F37B3-3802-4196-A460-5C32E27396CC}"/>
              </a:ext>
            </a:extLst>
          </p:cNvPr>
          <p:cNvGrpSpPr/>
          <p:nvPr/>
        </p:nvGrpSpPr>
        <p:grpSpPr>
          <a:xfrm>
            <a:off x="757738" y="1782274"/>
            <a:ext cx="2239763" cy="2951342"/>
            <a:chOff x="744398" y="1881129"/>
            <a:chExt cx="2239763" cy="2951342"/>
          </a:xfrm>
        </p:grpSpPr>
        <p:pic>
          <p:nvPicPr>
            <p:cNvPr id="67" name="Imagem 66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CC845D42-5387-4D67-A27D-669F6DB36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9" t="5426" r="14202" b="4912"/>
            <a:stretch/>
          </p:blipFill>
          <p:spPr>
            <a:xfrm rot="5400000">
              <a:off x="721871" y="1903656"/>
              <a:ext cx="2284818" cy="2239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630FF11-6EA0-4F3D-9A5F-0ABF74D60FBB}"/>
                </a:ext>
              </a:extLst>
            </p:cNvPr>
            <p:cNvSpPr txBox="1"/>
            <p:nvPr/>
          </p:nvSpPr>
          <p:spPr>
            <a:xfrm>
              <a:off x="1244072" y="4247696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sp>
        <p:nvSpPr>
          <p:cNvPr id="152" name="Espaço Reservado para Conteúdo 2">
            <a:extLst>
              <a:ext uri="{FF2B5EF4-FFF2-40B4-BE49-F238E27FC236}">
                <a16:creationId xmlns:a16="http://schemas.microsoft.com/office/drawing/2014/main" id="{5141EF48-D520-4607-9238-3395E3BF6714}"/>
              </a:ext>
            </a:extLst>
          </p:cNvPr>
          <p:cNvSpPr txBox="1">
            <a:spLocks/>
          </p:cNvSpPr>
          <p:nvPr/>
        </p:nvSpPr>
        <p:spPr>
          <a:xfrm>
            <a:off x="6032798" y="5311516"/>
            <a:ext cx="5926969" cy="1533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Modelo:  </a:t>
            </a:r>
            <a:r>
              <a:rPr lang="pt-BR" sz="1700" b="1" dirty="0">
                <a:cs typeface="Calibri"/>
              </a:rPr>
              <a:t>Variação MINIBAG¹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Unidade: </a:t>
            </a:r>
            <a:r>
              <a:rPr lang="pt-BR" sz="1700" b="1" dirty="0">
                <a:cs typeface="Calibri"/>
              </a:rPr>
              <a:t>cm</a:t>
            </a:r>
            <a:r>
              <a:rPr lang="pt-BR" sz="1700" dirty="0">
                <a:cs typeface="Calibri"/>
              </a:rPr>
              <a:t>; Escala: </a:t>
            </a:r>
            <a:r>
              <a:rPr lang="pt-BR" sz="1700" b="1" dirty="0">
                <a:cs typeface="Calibri"/>
              </a:rPr>
              <a:t>Sem escala</a:t>
            </a:r>
            <a:r>
              <a:rPr lang="pt-BR" sz="1700" dirty="0">
                <a:cs typeface="Calibri"/>
              </a:rPr>
              <a:t>; Proporção Aproximada.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</a:t>
            </a:r>
            <a:r>
              <a:rPr lang="pt-BR" sz="1700" b="1" dirty="0">
                <a:cs typeface="Calibri"/>
              </a:rPr>
              <a:t>No desenho técnico está omitido cadarços.</a:t>
            </a:r>
          </a:p>
          <a:p>
            <a:pPr marL="457200" lvl="1" indent="0">
              <a:buNone/>
            </a:pPr>
            <a:endParaRPr lang="pt-BR" sz="1700" dirty="0">
              <a:cs typeface="Calibri"/>
            </a:endParaRPr>
          </a:p>
        </p:txBody>
      </p:sp>
      <p:cxnSp>
        <p:nvCxnSpPr>
          <p:cNvPr id="185" name="Conector de Seta Reta 184">
            <a:extLst>
              <a:ext uri="{FF2B5EF4-FFF2-40B4-BE49-F238E27FC236}">
                <a16:creationId xmlns:a16="http://schemas.microsoft.com/office/drawing/2014/main" id="{FB335A42-FEE5-4502-8DA6-ADC699D5C16E}"/>
              </a:ext>
            </a:extLst>
          </p:cNvPr>
          <p:cNvCxnSpPr>
            <a:cxnSpLocks/>
          </p:cNvCxnSpPr>
          <p:nvPr/>
        </p:nvCxnSpPr>
        <p:spPr>
          <a:xfrm>
            <a:off x="7534417" y="2268538"/>
            <a:ext cx="0" cy="2053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A1FAEE72-33E9-4B44-AA87-9688D34DA933}"/>
              </a:ext>
            </a:extLst>
          </p:cNvPr>
          <p:cNvSpPr txBox="1"/>
          <p:nvPr/>
        </p:nvSpPr>
        <p:spPr>
          <a:xfrm rot="16200000">
            <a:off x="7023663" y="304288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24 cm</a:t>
            </a:r>
          </a:p>
        </p:txBody>
      </p:sp>
      <p:sp>
        <p:nvSpPr>
          <p:cNvPr id="181" name="Retângulo 180">
            <a:extLst>
              <a:ext uri="{FF2B5EF4-FFF2-40B4-BE49-F238E27FC236}">
                <a16:creationId xmlns:a16="http://schemas.microsoft.com/office/drawing/2014/main" id="{51FECA01-CD88-4367-A899-C9D8629C6CE1}"/>
              </a:ext>
            </a:extLst>
          </p:cNvPr>
          <p:cNvSpPr/>
          <p:nvPr/>
        </p:nvSpPr>
        <p:spPr>
          <a:xfrm>
            <a:off x="6823894" y="2246340"/>
            <a:ext cx="391969" cy="19903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2" name="Conector reto 181">
            <a:extLst>
              <a:ext uri="{FF2B5EF4-FFF2-40B4-BE49-F238E27FC236}">
                <a16:creationId xmlns:a16="http://schemas.microsoft.com/office/drawing/2014/main" id="{1EFF9C8D-125C-4208-9775-07A25E8E9A1A}"/>
              </a:ext>
            </a:extLst>
          </p:cNvPr>
          <p:cNvCxnSpPr>
            <a:cxnSpLocks/>
          </p:cNvCxnSpPr>
          <p:nvPr/>
        </p:nvCxnSpPr>
        <p:spPr>
          <a:xfrm>
            <a:off x="6823894" y="3647914"/>
            <a:ext cx="3919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Conector reto 183">
            <a:extLst>
              <a:ext uri="{FF2B5EF4-FFF2-40B4-BE49-F238E27FC236}">
                <a16:creationId xmlns:a16="http://schemas.microsoft.com/office/drawing/2014/main" id="{550D53B3-E108-465E-99BA-C67DA2E6DEA6}"/>
              </a:ext>
            </a:extLst>
          </p:cNvPr>
          <p:cNvCxnSpPr>
            <a:cxnSpLocks/>
            <a:stCxn id="181" idx="0"/>
          </p:cNvCxnSpPr>
          <p:nvPr/>
        </p:nvCxnSpPr>
        <p:spPr>
          <a:xfrm flipH="1">
            <a:off x="7019878" y="2246340"/>
            <a:ext cx="1" cy="14015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1EFA0F57-CC35-4110-B493-E94E319802DF}"/>
              </a:ext>
            </a:extLst>
          </p:cNvPr>
          <p:cNvSpPr txBox="1"/>
          <p:nvPr/>
        </p:nvSpPr>
        <p:spPr>
          <a:xfrm>
            <a:off x="6712597" y="1824976"/>
            <a:ext cx="6367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5 cm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4E65D1F3-03A9-4FAC-9A28-85E7FAA12B97}"/>
              </a:ext>
            </a:extLst>
          </p:cNvPr>
          <p:cNvSpPr txBox="1"/>
          <p:nvPr/>
        </p:nvSpPr>
        <p:spPr>
          <a:xfrm>
            <a:off x="6707266" y="4431492"/>
            <a:ext cx="20924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VISTA LATERAL DIREITA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id="{57219575-7335-42F5-9750-99EA7E20BE73}"/>
              </a:ext>
            </a:extLst>
          </p:cNvPr>
          <p:cNvGrpSpPr/>
          <p:nvPr/>
        </p:nvGrpSpPr>
        <p:grpSpPr>
          <a:xfrm>
            <a:off x="4624796" y="2246340"/>
            <a:ext cx="1600200" cy="1990348"/>
            <a:chOff x="5367387" y="1997452"/>
            <a:chExt cx="1600200" cy="1990348"/>
          </a:xfrm>
        </p:grpSpPr>
        <p:sp>
          <p:nvSpPr>
            <p:cNvPr id="205" name="Retângulo: Cantos Arredondados 204">
              <a:extLst>
                <a:ext uri="{FF2B5EF4-FFF2-40B4-BE49-F238E27FC236}">
                  <a16:creationId xmlns:a16="http://schemas.microsoft.com/office/drawing/2014/main" id="{1BE3528F-B576-4E2B-9A75-89C2EAB67E33}"/>
                </a:ext>
              </a:extLst>
            </p:cNvPr>
            <p:cNvSpPr/>
            <p:nvPr/>
          </p:nvSpPr>
          <p:spPr>
            <a:xfrm>
              <a:off x="5367387" y="1997452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6" name="Conector reto 205">
              <a:extLst>
                <a:ext uri="{FF2B5EF4-FFF2-40B4-BE49-F238E27FC236}">
                  <a16:creationId xmlns:a16="http://schemas.microsoft.com/office/drawing/2014/main" id="{AB555CC4-7EBE-4A7D-90BA-8B7049CD3B4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882" y="2476500"/>
              <a:ext cx="87917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Conector reto 206">
              <a:extLst>
                <a:ext uri="{FF2B5EF4-FFF2-40B4-BE49-F238E27FC236}">
                  <a16:creationId xmlns:a16="http://schemas.microsoft.com/office/drawing/2014/main" id="{778B5D46-A937-4E93-8A29-2AF55BE69DF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732" y="2082800"/>
              <a:ext cx="311150" cy="393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Conector reto 207">
              <a:extLst>
                <a:ext uri="{FF2B5EF4-FFF2-40B4-BE49-F238E27FC236}">
                  <a16:creationId xmlns:a16="http://schemas.microsoft.com/office/drawing/2014/main" id="{EEEB9AB4-2335-45AE-9AAF-F5CAFAAAC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052" y="2082800"/>
              <a:ext cx="279385" cy="393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781D3DBC-C8F0-497A-973A-929C5098D151}"/>
                </a:ext>
              </a:extLst>
            </p:cNvPr>
            <p:cNvSpPr txBox="1"/>
            <p:nvPr/>
          </p:nvSpPr>
          <p:spPr>
            <a:xfrm>
              <a:off x="5591307" y="215287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45°</a:t>
              </a:r>
            </a:p>
          </p:txBody>
        </p:sp>
        <p:cxnSp>
          <p:nvCxnSpPr>
            <p:cNvPr id="210" name="Conector de Seta Reta 209">
              <a:extLst>
                <a:ext uri="{FF2B5EF4-FFF2-40B4-BE49-F238E27FC236}">
                  <a16:creationId xmlns:a16="http://schemas.microsoft.com/office/drawing/2014/main" id="{2B5141F8-E423-4647-8ADF-50E4AB0C7CF0}"/>
                </a:ext>
              </a:extLst>
            </p:cNvPr>
            <p:cNvCxnSpPr>
              <a:stCxn id="205" idx="1"/>
              <a:endCxn id="205" idx="3"/>
            </p:cNvCxnSpPr>
            <p:nvPr/>
          </p:nvCxnSpPr>
          <p:spPr>
            <a:xfrm>
              <a:off x="5367387" y="2992626"/>
              <a:ext cx="1600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C592C1C5-DEA1-4B99-A57B-94862AF5A998}"/>
                </a:ext>
              </a:extLst>
            </p:cNvPr>
            <p:cNvSpPr txBox="1"/>
            <p:nvPr/>
          </p:nvSpPr>
          <p:spPr>
            <a:xfrm>
              <a:off x="5788091" y="2689226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18 cm</a:t>
              </a:r>
            </a:p>
          </p:txBody>
        </p:sp>
      </p:grp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3C3FBCDC-6C04-4820-8AAD-6830B2BDEBC5}"/>
              </a:ext>
            </a:extLst>
          </p:cNvPr>
          <p:cNvSpPr txBox="1"/>
          <p:nvPr/>
        </p:nvSpPr>
        <p:spPr>
          <a:xfrm>
            <a:off x="4584088" y="4435313"/>
            <a:ext cx="145725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VISTA FRONTAL</a:t>
            </a:r>
          </a:p>
        </p:txBody>
      </p:sp>
      <p:cxnSp>
        <p:nvCxnSpPr>
          <p:cNvPr id="201" name="Conector de Seta Reta 200">
            <a:extLst>
              <a:ext uri="{FF2B5EF4-FFF2-40B4-BE49-F238E27FC236}">
                <a16:creationId xmlns:a16="http://schemas.microsoft.com/office/drawing/2014/main" id="{D92A003E-BBEA-4B84-9AD8-A1CCCF442712}"/>
              </a:ext>
            </a:extLst>
          </p:cNvPr>
          <p:cNvCxnSpPr>
            <a:cxnSpLocks/>
          </p:cNvCxnSpPr>
          <p:nvPr/>
        </p:nvCxnSpPr>
        <p:spPr>
          <a:xfrm flipH="1">
            <a:off x="5822416" y="2246340"/>
            <a:ext cx="2530" cy="479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Conector reto 211">
            <a:extLst>
              <a:ext uri="{FF2B5EF4-FFF2-40B4-BE49-F238E27FC236}">
                <a16:creationId xmlns:a16="http://schemas.microsoft.com/office/drawing/2014/main" id="{39CDA07E-09CC-4857-A26D-E8DAF7B9D6EA}"/>
              </a:ext>
            </a:extLst>
          </p:cNvPr>
          <p:cNvCxnSpPr>
            <a:cxnSpLocks/>
          </p:cNvCxnSpPr>
          <p:nvPr/>
        </p:nvCxnSpPr>
        <p:spPr>
          <a:xfrm flipH="1">
            <a:off x="6981778" y="2246340"/>
            <a:ext cx="1" cy="14015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Conector reto 212">
            <a:extLst>
              <a:ext uri="{FF2B5EF4-FFF2-40B4-BE49-F238E27FC236}">
                <a16:creationId xmlns:a16="http://schemas.microsoft.com/office/drawing/2014/main" id="{EF1BA40C-11AF-400C-893F-75A7D2287B8B}"/>
              </a:ext>
            </a:extLst>
          </p:cNvPr>
          <p:cNvCxnSpPr>
            <a:cxnSpLocks/>
          </p:cNvCxnSpPr>
          <p:nvPr/>
        </p:nvCxnSpPr>
        <p:spPr>
          <a:xfrm flipH="1">
            <a:off x="7057978" y="2246340"/>
            <a:ext cx="1" cy="14015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7E5064B-5FA9-46EB-9F3E-F08ECC096CA6}"/>
              </a:ext>
            </a:extLst>
          </p:cNvPr>
          <p:cNvGrpSpPr/>
          <p:nvPr/>
        </p:nvGrpSpPr>
        <p:grpSpPr>
          <a:xfrm>
            <a:off x="9058130" y="2167506"/>
            <a:ext cx="2040458" cy="2606584"/>
            <a:chOff x="8172305" y="1412131"/>
            <a:chExt cx="2040458" cy="2606584"/>
          </a:xfrm>
        </p:grpSpPr>
        <p:sp>
          <p:nvSpPr>
            <p:cNvPr id="188" name="Retângulo: Cantos Arredondados 187">
              <a:extLst>
                <a:ext uri="{FF2B5EF4-FFF2-40B4-BE49-F238E27FC236}">
                  <a16:creationId xmlns:a16="http://schemas.microsoft.com/office/drawing/2014/main" id="{D8A5581B-F5F7-4D09-9627-DD880B33A909}"/>
                </a:ext>
              </a:extLst>
            </p:cNvPr>
            <p:cNvSpPr/>
            <p:nvPr/>
          </p:nvSpPr>
          <p:spPr>
            <a:xfrm>
              <a:off x="8279958" y="1485021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9" name="Conector reto 188">
              <a:extLst>
                <a:ext uri="{FF2B5EF4-FFF2-40B4-BE49-F238E27FC236}">
                  <a16:creationId xmlns:a16="http://schemas.microsoft.com/office/drawing/2014/main" id="{F7D569BE-694B-4E86-8D77-BBAEC957DD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58" y="2026926"/>
              <a:ext cx="160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Conector de Seta Reta 189">
              <a:extLst>
                <a:ext uri="{FF2B5EF4-FFF2-40B4-BE49-F238E27FC236}">
                  <a16:creationId xmlns:a16="http://schemas.microsoft.com/office/drawing/2014/main" id="{CB028FD7-A7DD-4E3E-A65E-507D3D4BD406}"/>
                </a:ext>
              </a:extLst>
            </p:cNvPr>
            <p:cNvCxnSpPr>
              <a:cxnSpLocks/>
            </p:cNvCxnSpPr>
            <p:nvPr/>
          </p:nvCxnSpPr>
          <p:spPr>
            <a:xfrm>
              <a:off x="8905408" y="1463552"/>
              <a:ext cx="11852" cy="5633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CaixaDeTexto 190">
              <a:extLst>
                <a:ext uri="{FF2B5EF4-FFF2-40B4-BE49-F238E27FC236}">
                  <a16:creationId xmlns:a16="http://schemas.microsoft.com/office/drawing/2014/main" id="{68A7354D-5422-458C-84F7-8E77C6A75EE6}"/>
                </a:ext>
              </a:extLst>
            </p:cNvPr>
            <p:cNvSpPr txBox="1"/>
            <p:nvPr/>
          </p:nvSpPr>
          <p:spPr>
            <a:xfrm rot="16200000">
              <a:off x="8439114" y="1545822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6 cm</a:t>
              </a:r>
            </a:p>
          </p:txBody>
        </p:sp>
        <p:sp>
          <p:nvSpPr>
            <p:cNvPr id="192" name="CaixaDeTexto 191">
              <a:extLst>
                <a:ext uri="{FF2B5EF4-FFF2-40B4-BE49-F238E27FC236}">
                  <a16:creationId xmlns:a16="http://schemas.microsoft.com/office/drawing/2014/main" id="{135EB11D-8B74-44EB-A829-7227CACF6FFD}"/>
                </a:ext>
              </a:extLst>
            </p:cNvPr>
            <p:cNvSpPr txBox="1"/>
            <p:nvPr/>
          </p:nvSpPr>
          <p:spPr>
            <a:xfrm>
              <a:off x="8172305" y="3680161"/>
              <a:ext cx="16421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POSTERIOR</a:t>
              </a:r>
            </a:p>
          </p:txBody>
        </p:sp>
        <p:cxnSp>
          <p:nvCxnSpPr>
            <p:cNvPr id="193" name="Conector reto 192">
              <a:extLst>
                <a:ext uri="{FF2B5EF4-FFF2-40B4-BE49-F238E27FC236}">
                  <a16:creationId xmlns:a16="http://schemas.microsoft.com/office/drawing/2014/main" id="{A3426AAB-0505-4E77-9D02-AD45AA3219C4}"/>
                </a:ext>
              </a:extLst>
            </p:cNvPr>
            <p:cNvCxnSpPr>
              <a:cxnSpLocks/>
            </p:cNvCxnSpPr>
            <p:nvPr/>
          </p:nvCxnSpPr>
          <p:spPr>
            <a:xfrm>
              <a:off x="8282930" y="2217426"/>
              <a:ext cx="16002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5" name="Conector de Seta Reta 194">
              <a:extLst>
                <a:ext uri="{FF2B5EF4-FFF2-40B4-BE49-F238E27FC236}">
                  <a16:creationId xmlns:a16="http://schemas.microsoft.com/office/drawing/2014/main" id="{AED0E7EA-0B0E-4A88-80DF-DA75E563C80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0941" y="1463552"/>
              <a:ext cx="0" cy="7538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833313BA-06B8-4D42-A335-61C8BCC9B2E5}"/>
                </a:ext>
              </a:extLst>
            </p:cNvPr>
            <p:cNvSpPr txBox="1"/>
            <p:nvPr/>
          </p:nvSpPr>
          <p:spPr>
            <a:xfrm rot="16200000">
              <a:off x="9709740" y="1630112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9 cm</a:t>
              </a:r>
            </a:p>
          </p:txBody>
        </p:sp>
      </p:grp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C51793F5-9AE7-4EEA-9950-4FB51DB36A8A}"/>
              </a:ext>
            </a:extLst>
          </p:cNvPr>
          <p:cNvSpPr txBox="1"/>
          <p:nvPr/>
        </p:nvSpPr>
        <p:spPr>
          <a:xfrm rot="16200000">
            <a:off x="5352763" y="2316586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5 cm</a:t>
            </a:r>
          </a:p>
        </p:txBody>
      </p: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819D11C1-6013-44FD-8CBC-0C22986EEB16}"/>
              </a:ext>
            </a:extLst>
          </p:cNvPr>
          <p:cNvCxnSpPr>
            <a:cxnSpLocks/>
          </p:cNvCxnSpPr>
          <p:nvPr/>
        </p:nvCxnSpPr>
        <p:spPr>
          <a:xfrm flipH="1">
            <a:off x="6823894" y="2168364"/>
            <a:ext cx="3919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onector de Seta Reta 216">
            <a:extLst>
              <a:ext uri="{FF2B5EF4-FFF2-40B4-BE49-F238E27FC236}">
                <a16:creationId xmlns:a16="http://schemas.microsoft.com/office/drawing/2014/main" id="{DA7C9772-9A9D-42FE-B226-8637E65D3524}"/>
              </a:ext>
            </a:extLst>
          </p:cNvPr>
          <p:cNvCxnSpPr>
            <a:cxnSpLocks/>
          </p:cNvCxnSpPr>
          <p:nvPr/>
        </p:nvCxnSpPr>
        <p:spPr>
          <a:xfrm flipH="1">
            <a:off x="6707662" y="3647914"/>
            <a:ext cx="4935" cy="585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7F0F4B4B-39AF-49CD-8E6B-88187BCEB6AE}"/>
              </a:ext>
            </a:extLst>
          </p:cNvPr>
          <p:cNvSpPr txBox="1"/>
          <p:nvPr/>
        </p:nvSpPr>
        <p:spPr>
          <a:xfrm rot="16200000">
            <a:off x="6225194" y="37414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 cm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C18587A-1314-4D68-BA57-7B82B3CB4876}"/>
              </a:ext>
            </a:extLst>
          </p:cNvPr>
          <p:cNvCxnSpPr/>
          <p:nvPr/>
        </p:nvCxnSpPr>
        <p:spPr>
          <a:xfrm>
            <a:off x="4629045" y="2770568"/>
            <a:ext cx="379495" cy="3568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8E33C7-F6E2-4DBE-B443-4FEF13D7177F}"/>
              </a:ext>
            </a:extLst>
          </p:cNvPr>
          <p:cNvCxnSpPr>
            <a:cxnSpLocks/>
          </p:cNvCxnSpPr>
          <p:nvPr/>
        </p:nvCxnSpPr>
        <p:spPr>
          <a:xfrm>
            <a:off x="5024110" y="3157188"/>
            <a:ext cx="0" cy="10729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8FEEA5C-B84D-4A8A-B09E-5DE08F21AE00}"/>
              </a:ext>
            </a:extLst>
          </p:cNvPr>
          <p:cNvCxnSpPr>
            <a:cxnSpLocks/>
          </p:cNvCxnSpPr>
          <p:nvPr/>
        </p:nvCxnSpPr>
        <p:spPr>
          <a:xfrm flipH="1">
            <a:off x="5897649" y="2777745"/>
            <a:ext cx="326358" cy="3496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852D8D5-0A1F-41EF-8879-97755B42E46F}"/>
              </a:ext>
            </a:extLst>
          </p:cNvPr>
          <p:cNvCxnSpPr>
            <a:cxnSpLocks/>
          </p:cNvCxnSpPr>
          <p:nvPr/>
        </p:nvCxnSpPr>
        <p:spPr>
          <a:xfrm>
            <a:off x="5888700" y="3164438"/>
            <a:ext cx="0" cy="10729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01F06B24-FAE3-4E4F-8794-6594BD06A31A}"/>
              </a:ext>
            </a:extLst>
          </p:cNvPr>
          <p:cNvSpPr/>
          <p:nvPr/>
        </p:nvSpPr>
        <p:spPr>
          <a:xfrm>
            <a:off x="5266323" y="3707797"/>
            <a:ext cx="384511" cy="2789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LOGO</a:t>
            </a:r>
            <a:endParaRPr lang="pt-BR" sz="400" dirty="0">
              <a:solidFill>
                <a:schemeClr val="tx1"/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DFE0C576-1BB2-4C40-9DD9-71D3BED65814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PROJETO TÉCNICO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pt-BR" sz="3200" dirty="0">
                <a:solidFill>
                  <a:schemeClr val="bg1"/>
                </a:solidFill>
                <a:cs typeface="Calibri Light"/>
              </a:rPr>
              <a:t>-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 MINIBAG</a:t>
            </a:r>
            <a:endParaRPr lang="pt-BR" sz="32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013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PROJETO TÉCNICO</a:t>
            </a:r>
            <a:r>
              <a:rPr lang="pt-BR" sz="3200" dirty="0">
                <a:solidFill>
                  <a:schemeClr val="bg1"/>
                </a:solidFill>
                <a:cs typeface="Calibri Light"/>
              </a:rPr>
              <a:t> - 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MINIBAG</a:t>
            </a:r>
            <a:endParaRPr lang="pt-BR" sz="32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61964DBF-E16C-403B-A1F2-FAD3BA4E2D55}"/>
              </a:ext>
            </a:extLst>
          </p:cNvPr>
          <p:cNvSpPr txBox="1">
            <a:spLocks/>
          </p:cNvSpPr>
          <p:nvPr/>
        </p:nvSpPr>
        <p:spPr>
          <a:xfrm>
            <a:off x="-242959" y="4884328"/>
            <a:ext cx="5240393" cy="1406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MINIBAG¹: Acréscimo de bolso na costa com zíper.</a:t>
            </a:r>
            <a:endParaRPr lang="pt-BR" sz="1700" i="1" dirty="0">
              <a:cs typeface="Calibri"/>
            </a:endParaRP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Matéria-prima: Nylon Chicago (externo), Nylon Paraquedas e Tricoline (interno).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plano construtivo.</a:t>
            </a:r>
          </a:p>
          <a:p>
            <a:pPr marL="457200" lvl="1" indent="0" algn="ctr">
              <a:buNone/>
            </a:pPr>
            <a:r>
              <a:rPr lang="pt-BR" sz="1700" dirty="0">
                <a:solidFill>
                  <a:schemeClr val="accent1"/>
                </a:solidFill>
                <a:cs typeface="Calibri"/>
              </a:rPr>
              <a:t>* Significa quantidade do forro.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37B94AD-76DB-4904-A064-3F77CB631D43}"/>
              </a:ext>
            </a:extLst>
          </p:cNvPr>
          <p:cNvGrpSpPr/>
          <p:nvPr/>
        </p:nvGrpSpPr>
        <p:grpSpPr>
          <a:xfrm>
            <a:off x="7241319" y="1438374"/>
            <a:ext cx="1786066" cy="2527527"/>
            <a:chOff x="7241319" y="1533624"/>
            <a:chExt cx="1786066" cy="252752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F02ED6CD-D1B6-42E8-BEC3-02596E7E4841}"/>
                </a:ext>
              </a:extLst>
            </p:cNvPr>
            <p:cNvGrpSpPr/>
            <p:nvPr/>
          </p:nvGrpSpPr>
          <p:grpSpPr>
            <a:xfrm>
              <a:off x="7299904" y="1533624"/>
              <a:ext cx="1600200" cy="1990348"/>
              <a:chOff x="7299904" y="1997452"/>
              <a:chExt cx="1600200" cy="1990348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26FBC675-9FE4-48F0-9A59-38E068D79F34}"/>
                  </a:ext>
                </a:extLst>
              </p:cNvPr>
              <p:cNvSpPr/>
              <p:nvPr/>
            </p:nvSpPr>
            <p:spPr>
              <a:xfrm>
                <a:off x="7299904" y="1997452"/>
                <a:ext cx="1600200" cy="19903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9" name="Conector de Seta Reta 58">
                <a:extLst>
                  <a:ext uri="{FF2B5EF4-FFF2-40B4-BE49-F238E27FC236}">
                    <a16:creationId xmlns:a16="http://schemas.microsoft.com/office/drawing/2014/main" id="{6C876348-50D8-41C8-97A6-84A02E56B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9954" y="1997452"/>
                <a:ext cx="0" cy="19903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420314D0-C2A2-4DCF-AD88-D7C7E600EF9A}"/>
                  </a:ext>
                </a:extLst>
              </p:cNvPr>
              <p:cNvSpPr txBox="1"/>
              <p:nvPr/>
            </p:nvSpPr>
            <p:spPr>
              <a:xfrm>
                <a:off x="7346272" y="2812145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26 cm</a:t>
                </a:r>
              </a:p>
            </p:txBody>
          </p:sp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1B6B3DB2-BA25-4B89-A0CD-01768779C8FF}"/>
                </a:ext>
              </a:extLst>
            </p:cNvPr>
            <p:cNvSpPr txBox="1"/>
            <p:nvPr/>
          </p:nvSpPr>
          <p:spPr>
            <a:xfrm>
              <a:off x="7241319" y="3722597"/>
              <a:ext cx="17860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FRENTE E INTERNO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815D44-F34E-482A-A1C4-0120BFA9C756}"/>
              </a:ext>
            </a:extLst>
          </p:cNvPr>
          <p:cNvGrpSpPr/>
          <p:nvPr/>
        </p:nvGrpSpPr>
        <p:grpSpPr>
          <a:xfrm>
            <a:off x="9116004" y="1892008"/>
            <a:ext cx="1404552" cy="4053548"/>
            <a:chOff x="9116004" y="1892008"/>
            <a:chExt cx="1404552" cy="4053548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C5869FE-4434-47DB-8476-8F1B9C62958B}"/>
                </a:ext>
              </a:extLst>
            </p:cNvPr>
            <p:cNvGrpSpPr/>
            <p:nvPr/>
          </p:nvGrpSpPr>
          <p:grpSpPr>
            <a:xfrm>
              <a:off x="9116004" y="1892008"/>
              <a:ext cx="1275673" cy="3506796"/>
              <a:chOff x="9116004" y="1892008"/>
              <a:chExt cx="1275673" cy="3506796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424B2EC2-82D5-4D88-83FE-7BF9894AC916}"/>
                  </a:ext>
                </a:extLst>
              </p:cNvPr>
              <p:cNvGrpSpPr/>
              <p:nvPr/>
            </p:nvGrpSpPr>
            <p:grpSpPr>
              <a:xfrm>
                <a:off x="9637945" y="2311400"/>
                <a:ext cx="753732" cy="3087404"/>
                <a:chOff x="9999894" y="2311400"/>
                <a:chExt cx="753732" cy="3087404"/>
              </a:xfrm>
            </p:grpSpPr>
            <p:cxnSp>
              <p:nvCxnSpPr>
                <p:cNvPr id="66" name="Conector de Seta Reta 65">
                  <a:extLst>
                    <a:ext uri="{FF2B5EF4-FFF2-40B4-BE49-F238E27FC236}">
                      <a16:creationId xmlns:a16="http://schemas.microsoft.com/office/drawing/2014/main" id="{DDF1C168-DD4B-4739-8246-2A02FD513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7376" y="2311400"/>
                  <a:ext cx="0" cy="308740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5BAA7966-AD25-4FE7-8EBA-AC4F14D83307}"/>
                    </a:ext>
                  </a:extLst>
                </p:cNvPr>
                <p:cNvSpPr txBox="1"/>
                <p:nvPr/>
              </p:nvSpPr>
              <p:spPr>
                <a:xfrm>
                  <a:off x="9999894" y="3676762"/>
                  <a:ext cx="7537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52 cm</a:t>
                  </a:r>
                </a:p>
              </p:txBody>
            </p:sp>
          </p:grpSp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FD58251C-CA9B-4739-8E5B-45232E108827}"/>
                  </a:ext>
                </a:extLst>
              </p:cNvPr>
              <p:cNvGrpSpPr/>
              <p:nvPr/>
            </p:nvGrpSpPr>
            <p:grpSpPr>
              <a:xfrm>
                <a:off x="9116004" y="2311400"/>
                <a:ext cx="685800" cy="3087404"/>
                <a:chOff x="9740900" y="2311400"/>
                <a:chExt cx="685800" cy="3087404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193B38E2-A63F-41BF-A55A-40419173C413}"/>
                    </a:ext>
                  </a:extLst>
                </p:cNvPr>
                <p:cNvSpPr/>
                <p:nvPr/>
              </p:nvSpPr>
              <p:spPr>
                <a:xfrm>
                  <a:off x="9867900" y="2311400"/>
                  <a:ext cx="393700" cy="30874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0" name="Conector reto 9">
                  <a:extLst>
                    <a:ext uri="{FF2B5EF4-FFF2-40B4-BE49-F238E27FC236}">
                      <a16:creationId xmlns:a16="http://schemas.microsoft.com/office/drawing/2014/main" id="{340AF03F-B709-4E8F-96D1-0568754AE8D6}"/>
                    </a:ext>
                  </a:extLst>
                </p:cNvPr>
                <p:cNvCxnSpPr/>
                <p:nvPr/>
              </p:nvCxnSpPr>
              <p:spPr>
                <a:xfrm flipV="1">
                  <a:off x="9779000" y="3517900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to 14">
                  <a:extLst>
                    <a:ext uri="{FF2B5EF4-FFF2-40B4-BE49-F238E27FC236}">
                      <a16:creationId xmlns:a16="http://schemas.microsoft.com/office/drawing/2014/main" id="{5A44AD0A-4288-4E59-8B65-3D0E372A8507}"/>
                    </a:ext>
                  </a:extLst>
                </p:cNvPr>
                <p:cNvCxnSpPr/>
                <p:nvPr/>
              </p:nvCxnSpPr>
              <p:spPr>
                <a:xfrm flipV="1">
                  <a:off x="9740900" y="3670300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ector reto 11">
                  <a:extLst>
                    <a:ext uri="{FF2B5EF4-FFF2-40B4-BE49-F238E27FC236}">
                      <a16:creationId xmlns:a16="http://schemas.microsoft.com/office/drawing/2014/main" id="{2F92E767-A8B2-4D99-A72F-876549F62A67}"/>
                    </a:ext>
                  </a:extLst>
                </p:cNvPr>
                <p:cNvCxnSpPr>
                  <a:stCxn id="7" idx="0"/>
                  <a:endCxn id="7" idx="2"/>
                </p:cNvCxnSpPr>
                <p:nvPr/>
              </p:nvCxnSpPr>
              <p:spPr>
                <a:xfrm>
                  <a:off x="10064750" y="2311400"/>
                  <a:ext cx="0" cy="3087404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D149F096-F91A-4877-B373-7C297D89FD73}"/>
                  </a:ext>
                </a:extLst>
              </p:cNvPr>
              <p:cNvSpPr txBox="1"/>
              <p:nvPr/>
            </p:nvSpPr>
            <p:spPr>
              <a:xfrm>
                <a:off x="9121497" y="1892008"/>
                <a:ext cx="6367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 cm</a:t>
                </a:r>
              </a:p>
            </p:txBody>
          </p:sp>
        </p:grp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F4A86AE-54EA-419F-B261-63760249E3D2}"/>
                </a:ext>
              </a:extLst>
            </p:cNvPr>
            <p:cNvSpPr txBox="1"/>
            <p:nvPr/>
          </p:nvSpPr>
          <p:spPr>
            <a:xfrm>
              <a:off x="9116004" y="5607002"/>
              <a:ext cx="14045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LATERAL ZIPER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8615117-B2B0-496C-9F2B-5E181E91748F}"/>
              </a:ext>
            </a:extLst>
          </p:cNvPr>
          <p:cNvGrpSpPr/>
          <p:nvPr/>
        </p:nvGrpSpPr>
        <p:grpSpPr>
          <a:xfrm>
            <a:off x="10753168" y="1918912"/>
            <a:ext cx="1334358" cy="4026644"/>
            <a:chOff x="10753168" y="1918912"/>
            <a:chExt cx="1334358" cy="4026644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45920A5-F605-4037-81C9-1EFDAEDFC980}"/>
                </a:ext>
              </a:extLst>
            </p:cNvPr>
            <p:cNvGrpSpPr/>
            <p:nvPr/>
          </p:nvGrpSpPr>
          <p:grpSpPr>
            <a:xfrm>
              <a:off x="10753168" y="1918912"/>
              <a:ext cx="1334358" cy="3479892"/>
              <a:chOff x="10753168" y="1918912"/>
              <a:chExt cx="1334358" cy="3479892"/>
            </a:xfrm>
          </p:grpSpPr>
          <p:grpSp>
            <p:nvGrpSpPr>
              <p:cNvPr id="69" name="Agrupar 68">
                <a:extLst>
                  <a:ext uri="{FF2B5EF4-FFF2-40B4-BE49-F238E27FC236}">
                    <a16:creationId xmlns:a16="http://schemas.microsoft.com/office/drawing/2014/main" id="{7BAEDBC8-78A8-47ED-9902-528EC4E1F0DF}"/>
                  </a:ext>
                </a:extLst>
              </p:cNvPr>
              <p:cNvGrpSpPr/>
              <p:nvPr/>
            </p:nvGrpSpPr>
            <p:grpSpPr>
              <a:xfrm>
                <a:off x="11333794" y="2275592"/>
                <a:ext cx="753732" cy="3087404"/>
                <a:chOff x="9999894" y="2311400"/>
                <a:chExt cx="753732" cy="3087404"/>
              </a:xfrm>
            </p:grpSpPr>
            <p:cxnSp>
              <p:nvCxnSpPr>
                <p:cNvPr id="70" name="Conector de Seta Reta 69">
                  <a:extLst>
                    <a:ext uri="{FF2B5EF4-FFF2-40B4-BE49-F238E27FC236}">
                      <a16:creationId xmlns:a16="http://schemas.microsoft.com/office/drawing/2014/main" id="{54F216CC-2ACF-4866-9A99-71D92788D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7376" y="2311400"/>
                  <a:ext cx="0" cy="308740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3A52E437-49FA-4C52-B2BE-0DFE0EBF0713}"/>
                    </a:ext>
                  </a:extLst>
                </p:cNvPr>
                <p:cNvSpPr txBox="1"/>
                <p:nvPr/>
              </p:nvSpPr>
              <p:spPr>
                <a:xfrm>
                  <a:off x="9999894" y="3676762"/>
                  <a:ext cx="7537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38 cm</a:t>
                  </a:r>
                </a:p>
              </p:txBody>
            </p:sp>
          </p:grp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B08DB11E-6376-4EBC-B749-0089F53DD888}"/>
                  </a:ext>
                </a:extLst>
              </p:cNvPr>
              <p:cNvGrpSpPr/>
              <p:nvPr/>
            </p:nvGrpSpPr>
            <p:grpSpPr>
              <a:xfrm>
                <a:off x="10753626" y="2311400"/>
                <a:ext cx="685800" cy="3087404"/>
                <a:chOff x="10528300" y="2316357"/>
                <a:chExt cx="685800" cy="3087404"/>
              </a:xfrm>
            </p:grpSpPr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9E4D6F5D-C9E1-4D24-892D-D860811A23D9}"/>
                    </a:ext>
                  </a:extLst>
                </p:cNvPr>
                <p:cNvSpPr/>
                <p:nvPr/>
              </p:nvSpPr>
              <p:spPr>
                <a:xfrm>
                  <a:off x="10655300" y="2316357"/>
                  <a:ext cx="393700" cy="30874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9" name="Conector reto 18">
                  <a:extLst>
                    <a:ext uri="{FF2B5EF4-FFF2-40B4-BE49-F238E27FC236}">
                      <a16:creationId xmlns:a16="http://schemas.microsoft.com/office/drawing/2014/main" id="{DA68C4C3-1C05-42FC-84CB-292001BAC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66400" y="3522857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to 19">
                  <a:extLst>
                    <a:ext uri="{FF2B5EF4-FFF2-40B4-BE49-F238E27FC236}">
                      <a16:creationId xmlns:a16="http://schemas.microsoft.com/office/drawing/2014/main" id="{FAEE95CC-9094-4420-9431-FEB78D256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28300" y="3675257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A8C237BE-F4CE-4FC4-A3E5-BDB0397FFEC0}"/>
                  </a:ext>
                </a:extLst>
              </p:cNvPr>
              <p:cNvSpPr txBox="1"/>
              <p:nvPr/>
            </p:nvSpPr>
            <p:spPr>
              <a:xfrm>
                <a:off x="10753168" y="1918912"/>
                <a:ext cx="6367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 cm</a:t>
                </a:r>
              </a:p>
            </p:txBody>
          </p:sp>
        </p:grp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F8D03E24-9755-4392-A93D-442C1BA328D4}"/>
                </a:ext>
              </a:extLst>
            </p:cNvPr>
            <p:cNvSpPr txBox="1"/>
            <p:nvPr/>
          </p:nvSpPr>
          <p:spPr>
            <a:xfrm>
              <a:off x="10785409" y="5607002"/>
              <a:ext cx="80663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FUNDO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A0EB310-A444-457F-BADE-37A5B835FFAA}"/>
              </a:ext>
            </a:extLst>
          </p:cNvPr>
          <p:cNvGrpSpPr/>
          <p:nvPr/>
        </p:nvGrpSpPr>
        <p:grpSpPr>
          <a:xfrm>
            <a:off x="5355535" y="4213131"/>
            <a:ext cx="2562766" cy="2429435"/>
            <a:chOff x="5355535" y="4213131"/>
            <a:chExt cx="2562766" cy="2429435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13FF6AD6-0230-48F7-B282-C1A88AA7CCDA}"/>
                </a:ext>
              </a:extLst>
            </p:cNvPr>
            <p:cNvSpPr/>
            <p:nvPr/>
          </p:nvSpPr>
          <p:spPr>
            <a:xfrm>
              <a:off x="5355535" y="4220907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3C4EADC-9494-42AD-A86D-2D3130C2A494}"/>
                </a:ext>
              </a:extLst>
            </p:cNvPr>
            <p:cNvCxnSpPr>
              <a:cxnSpLocks/>
            </p:cNvCxnSpPr>
            <p:nvPr/>
          </p:nvCxnSpPr>
          <p:spPr>
            <a:xfrm>
              <a:off x="5355535" y="4784281"/>
              <a:ext cx="16002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2C317C6-8EE3-49CF-8683-566ABD98C4F1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6144890" y="4967005"/>
              <a:ext cx="10745" cy="12442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260A59EE-42D9-49A9-ADD1-BB2A3C4E2AEF}"/>
                </a:ext>
              </a:extLst>
            </p:cNvPr>
            <p:cNvSpPr txBox="1"/>
            <p:nvPr/>
          </p:nvSpPr>
          <p:spPr>
            <a:xfrm>
              <a:off x="5371632" y="6304012"/>
              <a:ext cx="22958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COSTA E BOLSO INTERNO</a:t>
              </a:r>
            </a:p>
          </p:txBody>
        </p: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1F76C2E6-042D-4AD4-9340-98BCCE223693}"/>
                </a:ext>
              </a:extLst>
            </p:cNvPr>
            <p:cNvCxnSpPr>
              <a:cxnSpLocks/>
            </p:cNvCxnSpPr>
            <p:nvPr/>
          </p:nvCxnSpPr>
          <p:spPr>
            <a:xfrm>
              <a:off x="5358507" y="4974781"/>
              <a:ext cx="1600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5CAAFE5B-3C33-453D-BEA2-48BA82B4F038}"/>
                </a:ext>
              </a:extLst>
            </p:cNvPr>
            <p:cNvCxnSpPr>
              <a:cxnSpLocks/>
            </p:cNvCxnSpPr>
            <p:nvPr/>
          </p:nvCxnSpPr>
          <p:spPr>
            <a:xfrm>
              <a:off x="5355535" y="4612831"/>
              <a:ext cx="1600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80C21828-1675-483C-8EC7-D0DE9D3D0F66}"/>
                </a:ext>
              </a:extLst>
            </p:cNvPr>
            <p:cNvCxnSpPr>
              <a:cxnSpLocks/>
            </p:cNvCxnSpPr>
            <p:nvPr/>
          </p:nvCxnSpPr>
          <p:spPr>
            <a:xfrm>
              <a:off x="7093168" y="4213131"/>
              <a:ext cx="0" cy="7538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AD6B45EC-E15A-4606-89A1-B130E37C0F16}"/>
                </a:ext>
              </a:extLst>
            </p:cNvPr>
            <p:cNvSpPr txBox="1"/>
            <p:nvPr/>
          </p:nvSpPr>
          <p:spPr>
            <a:xfrm>
              <a:off x="7111762" y="4405402"/>
              <a:ext cx="8065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dirty="0"/>
                <a:t>10 cm</a:t>
              </a:r>
            </a:p>
          </p:txBody>
        </p: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74913837-9379-4FF8-B4F1-36A1E00C86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5886" y="4607351"/>
              <a:ext cx="0" cy="16039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8983E7C-22D6-4E33-9C01-EC632A85C02C}"/>
                </a:ext>
              </a:extLst>
            </p:cNvPr>
            <p:cNvSpPr txBox="1"/>
            <p:nvPr/>
          </p:nvSpPr>
          <p:spPr>
            <a:xfrm>
              <a:off x="5367387" y="5266725"/>
              <a:ext cx="7398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22 cm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C762E13F-EE30-467B-9077-CA4D29F3B4DA}"/>
                </a:ext>
              </a:extLst>
            </p:cNvPr>
            <p:cNvSpPr txBox="1"/>
            <p:nvPr/>
          </p:nvSpPr>
          <p:spPr>
            <a:xfrm>
              <a:off x="5941357" y="5466992"/>
              <a:ext cx="5341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7 cm</a:t>
              </a:r>
            </a:p>
          </p:txBody>
        </p:sp>
      </p:grp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B3A3429-5AF4-495B-A229-D09948ED3299}"/>
              </a:ext>
            </a:extLst>
          </p:cNvPr>
          <p:cNvSpPr txBox="1"/>
          <p:nvPr/>
        </p:nvSpPr>
        <p:spPr>
          <a:xfrm>
            <a:off x="8291536" y="6419227"/>
            <a:ext cx="3595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600" dirty="0"/>
              <a:t>MOLDES - PLANO DE CORTE DE TECIDOS 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4D1FC6E-0F79-421D-9396-64E6E5F1C124}"/>
              </a:ext>
            </a:extLst>
          </p:cNvPr>
          <p:cNvGrpSpPr/>
          <p:nvPr/>
        </p:nvGrpSpPr>
        <p:grpSpPr>
          <a:xfrm>
            <a:off x="1264570" y="1815822"/>
            <a:ext cx="2239763" cy="2951342"/>
            <a:chOff x="744398" y="1881129"/>
            <a:chExt cx="2239763" cy="2951342"/>
          </a:xfrm>
        </p:grpSpPr>
        <p:pic>
          <p:nvPicPr>
            <p:cNvPr id="78" name="Imagem 77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2455D713-7E26-4996-9095-1DD410616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9" t="5426" r="14202" b="4912"/>
            <a:stretch/>
          </p:blipFill>
          <p:spPr>
            <a:xfrm rot="5400000">
              <a:off x="721871" y="1903656"/>
              <a:ext cx="2284818" cy="2239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F11DC4B1-8AA4-4F2C-9614-2DDD14E2B61D}"/>
                </a:ext>
              </a:extLst>
            </p:cNvPr>
            <p:cNvSpPr txBox="1"/>
            <p:nvPr/>
          </p:nvSpPr>
          <p:spPr>
            <a:xfrm>
              <a:off x="1244072" y="4247696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sp>
        <p:nvSpPr>
          <p:cNvPr id="30" name="Elipse 29">
            <a:extLst>
              <a:ext uri="{FF2B5EF4-FFF2-40B4-BE49-F238E27FC236}">
                <a16:creationId xmlns:a16="http://schemas.microsoft.com/office/drawing/2014/main" id="{0318FF59-BF93-424A-9076-99E8EDE4AC78}"/>
              </a:ext>
            </a:extLst>
          </p:cNvPr>
          <p:cNvSpPr/>
          <p:nvPr/>
        </p:nvSpPr>
        <p:spPr>
          <a:xfrm>
            <a:off x="8308765" y="162802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2*</a:t>
            </a:r>
          </a:p>
          <a:p>
            <a:pPr algn="ctr"/>
            <a:r>
              <a:rPr lang="pt-BR" sz="1050" dirty="0"/>
              <a:t>x3</a:t>
            </a:r>
            <a:endParaRPr lang="pt-BR" sz="800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B8C505ED-BE67-4714-9C85-5B7CB848AAA5}"/>
              </a:ext>
            </a:extLst>
          </p:cNvPr>
          <p:cNvSpPr/>
          <p:nvPr/>
        </p:nvSpPr>
        <p:spPr>
          <a:xfrm>
            <a:off x="4637282" y="187003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76CAD880-3420-43CA-9396-F954B241E063}"/>
              </a:ext>
            </a:extLst>
          </p:cNvPr>
          <p:cNvCxnSpPr>
            <a:cxnSpLocks/>
            <a:stCxn id="81" idx="6"/>
          </p:cNvCxnSpPr>
          <p:nvPr/>
        </p:nvCxnSpPr>
        <p:spPr>
          <a:xfrm>
            <a:off x="5129283" y="2116035"/>
            <a:ext cx="658808" cy="22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ipse 81">
            <a:extLst>
              <a:ext uri="{FF2B5EF4-FFF2-40B4-BE49-F238E27FC236}">
                <a16:creationId xmlns:a16="http://schemas.microsoft.com/office/drawing/2014/main" id="{52D3A188-29C0-473A-B21E-C8B53A39E772}"/>
              </a:ext>
            </a:extLst>
          </p:cNvPr>
          <p:cNvSpPr/>
          <p:nvPr/>
        </p:nvSpPr>
        <p:spPr>
          <a:xfrm>
            <a:off x="520691" y="2936999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784C9FD4-BB01-4BB2-A771-662F48DFD1DC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1012692" y="3183000"/>
            <a:ext cx="658808" cy="22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ipse 83">
            <a:extLst>
              <a:ext uri="{FF2B5EF4-FFF2-40B4-BE49-F238E27FC236}">
                <a16:creationId xmlns:a16="http://schemas.microsoft.com/office/drawing/2014/main" id="{ABBA89ED-F00A-493A-B973-0C13E9142F5E}"/>
              </a:ext>
            </a:extLst>
          </p:cNvPr>
          <p:cNvSpPr/>
          <p:nvPr/>
        </p:nvSpPr>
        <p:spPr>
          <a:xfrm>
            <a:off x="719390" y="228824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9E7BFF8-E733-4B46-A127-9908CDA24A0A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1211391" y="2534245"/>
            <a:ext cx="460109" cy="47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ipse 85">
            <a:extLst>
              <a:ext uri="{FF2B5EF4-FFF2-40B4-BE49-F238E27FC236}">
                <a16:creationId xmlns:a16="http://schemas.microsoft.com/office/drawing/2014/main" id="{9E318929-877A-41AC-B671-C2474D3D6608}"/>
              </a:ext>
            </a:extLst>
          </p:cNvPr>
          <p:cNvSpPr/>
          <p:nvPr/>
        </p:nvSpPr>
        <p:spPr>
          <a:xfrm>
            <a:off x="1680109" y="192322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BC178192-1F6E-43F2-A4EB-A53940C4AB69}"/>
              </a:ext>
            </a:extLst>
          </p:cNvPr>
          <p:cNvCxnSpPr>
            <a:cxnSpLocks/>
            <a:stCxn id="86" idx="4"/>
          </p:cNvCxnSpPr>
          <p:nvPr/>
        </p:nvCxnSpPr>
        <p:spPr>
          <a:xfrm flipH="1">
            <a:off x="1859068" y="2415222"/>
            <a:ext cx="67042" cy="50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ipse 87">
            <a:extLst>
              <a:ext uri="{FF2B5EF4-FFF2-40B4-BE49-F238E27FC236}">
                <a16:creationId xmlns:a16="http://schemas.microsoft.com/office/drawing/2014/main" id="{ACF99106-41CE-4BE3-A7C0-5308D22AE874}"/>
              </a:ext>
            </a:extLst>
          </p:cNvPr>
          <p:cNvSpPr/>
          <p:nvPr/>
        </p:nvSpPr>
        <p:spPr>
          <a:xfrm>
            <a:off x="2345889" y="2342140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42255B5C-62E4-47C4-A1FF-B93FA3025648}"/>
              </a:ext>
            </a:extLst>
          </p:cNvPr>
          <p:cNvCxnSpPr>
            <a:cxnSpLocks/>
            <a:stCxn id="88" idx="3"/>
          </p:cNvCxnSpPr>
          <p:nvPr/>
        </p:nvCxnSpPr>
        <p:spPr>
          <a:xfrm flipH="1">
            <a:off x="2121218" y="2762089"/>
            <a:ext cx="296723" cy="89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ipse 89">
            <a:extLst>
              <a:ext uri="{FF2B5EF4-FFF2-40B4-BE49-F238E27FC236}">
                <a16:creationId xmlns:a16="http://schemas.microsoft.com/office/drawing/2014/main" id="{DB9B9BB5-D536-4C38-93F7-E3D6A5707F91}"/>
              </a:ext>
            </a:extLst>
          </p:cNvPr>
          <p:cNvSpPr/>
          <p:nvPr/>
        </p:nvSpPr>
        <p:spPr>
          <a:xfrm>
            <a:off x="3583944" y="2444998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</a:t>
            </a:r>
          </a:p>
        </p:txBody>
      </p: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944F9D8A-A4C0-4B18-B96C-2E13D71CEC32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3170207" y="2690999"/>
            <a:ext cx="413737" cy="318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Elipse 93">
            <a:extLst>
              <a:ext uri="{FF2B5EF4-FFF2-40B4-BE49-F238E27FC236}">
                <a16:creationId xmlns:a16="http://schemas.microsoft.com/office/drawing/2014/main" id="{6D88EA85-9CB6-4BE9-8FDD-C71065F7821D}"/>
              </a:ext>
            </a:extLst>
          </p:cNvPr>
          <p:cNvSpPr/>
          <p:nvPr/>
        </p:nvSpPr>
        <p:spPr>
          <a:xfrm>
            <a:off x="3776149" y="3424299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2D84AD04-941F-4C99-93DD-41F62B9CFABC}"/>
              </a:ext>
            </a:extLst>
          </p:cNvPr>
          <p:cNvCxnSpPr>
            <a:cxnSpLocks/>
            <a:stCxn id="94" idx="2"/>
          </p:cNvCxnSpPr>
          <p:nvPr/>
        </p:nvCxnSpPr>
        <p:spPr>
          <a:xfrm flipH="1" flipV="1">
            <a:off x="3079750" y="3451616"/>
            <a:ext cx="696399" cy="21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>
            <a:extLst>
              <a:ext uri="{FF2B5EF4-FFF2-40B4-BE49-F238E27FC236}">
                <a16:creationId xmlns:a16="http://schemas.microsoft.com/office/drawing/2014/main" id="{90D8FFDA-92F7-448A-A2F7-2B40C62A5795}"/>
              </a:ext>
            </a:extLst>
          </p:cNvPr>
          <p:cNvSpPr/>
          <p:nvPr/>
        </p:nvSpPr>
        <p:spPr>
          <a:xfrm>
            <a:off x="7024061" y="524605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5*</a:t>
            </a:r>
            <a:br>
              <a:rPr lang="pt-BR" sz="1200" dirty="0"/>
            </a:br>
            <a:r>
              <a:rPr lang="pt-BR" sz="1050" dirty="0"/>
              <a:t>x2</a:t>
            </a:r>
            <a:endParaRPr lang="pt-BR" sz="1200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4D4763BB-BCB2-4447-AC21-50CC0EDE21C4}"/>
              </a:ext>
            </a:extLst>
          </p:cNvPr>
          <p:cNvSpPr/>
          <p:nvPr/>
        </p:nvSpPr>
        <p:spPr>
          <a:xfrm>
            <a:off x="9614347" y="1618972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FA766830-50EC-4A35-A2F4-588C8EF1D43B}"/>
              </a:ext>
            </a:extLst>
          </p:cNvPr>
          <p:cNvSpPr/>
          <p:nvPr/>
        </p:nvSpPr>
        <p:spPr>
          <a:xfrm>
            <a:off x="11219073" y="160916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C20B1606-F69A-4CC3-952F-F478C7978974}"/>
              </a:ext>
            </a:extLst>
          </p:cNvPr>
          <p:cNvSpPr/>
          <p:nvPr/>
        </p:nvSpPr>
        <p:spPr>
          <a:xfrm>
            <a:off x="4712482" y="407192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D626BD15-C1A8-45F9-9BF9-1EBE42DE4EF2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204483" y="4317928"/>
            <a:ext cx="280882" cy="29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84FBEA15-7799-4779-BFC5-26041DFE78A1}"/>
              </a:ext>
            </a:extLst>
          </p:cNvPr>
          <p:cNvCxnSpPr>
            <a:cxnSpLocks/>
            <a:stCxn id="97" idx="1"/>
          </p:cNvCxnSpPr>
          <p:nvPr/>
        </p:nvCxnSpPr>
        <p:spPr>
          <a:xfrm flipH="1" flipV="1">
            <a:off x="6814518" y="4984828"/>
            <a:ext cx="281595" cy="33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C8EE814-3ACF-4BB4-9E99-376A64BEABE3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953369" y="4789462"/>
            <a:ext cx="964910" cy="23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7F5EFEAA-335A-4CFF-B390-0DE83CCEA713}"/>
              </a:ext>
            </a:extLst>
          </p:cNvPr>
          <p:cNvSpPr txBox="1"/>
          <p:nvPr/>
        </p:nvSpPr>
        <p:spPr>
          <a:xfrm>
            <a:off x="7918279" y="4854433"/>
            <a:ext cx="69339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1"/>
                </a:solidFill>
              </a:rPr>
              <a:t>Dobra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0F4EEA0-B680-4714-949A-59B04C84722D}"/>
              </a:ext>
            </a:extLst>
          </p:cNvPr>
          <p:cNvGrpSpPr/>
          <p:nvPr/>
        </p:nvGrpSpPr>
        <p:grpSpPr>
          <a:xfrm>
            <a:off x="5326679" y="1451074"/>
            <a:ext cx="1640908" cy="2654527"/>
            <a:chOff x="5326679" y="1533624"/>
            <a:chExt cx="1640908" cy="2654527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C6F93ED-CE4A-4598-963E-2D7BFCF01CAB}"/>
                </a:ext>
              </a:extLst>
            </p:cNvPr>
            <p:cNvGrpSpPr/>
            <p:nvPr/>
          </p:nvGrpSpPr>
          <p:grpSpPr>
            <a:xfrm>
              <a:off x="5326679" y="1533624"/>
              <a:ext cx="1640908" cy="2654527"/>
              <a:chOff x="5326679" y="1533624"/>
              <a:chExt cx="1640908" cy="2654527"/>
            </a:xfrm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0D16DE14-05A8-4215-8CFF-09F63378928E}"/>
                  </a:ext>
                </a:extLst>
              </p:cNvPr>
              <p:cNvGrpSpPr/>
              <p:nvPr/>
            </p:nvGrpSpPr>
            <p:grpSpPr>
              <a:xfrm>
                <a:off x="5326679" y="1533624"/>
                <a:ext cx="1640908" cy="2654527"/>
                <a:chOff x="5326679" y="1533624"/>
                <a:chExt cx="1640908" cy="2654527"/>
              </a:xfrm>
            </p:grpSpPr>
            <p:grpSp>
              <p:nvGrpSpPr>
                <p:cNvPr id="5" name="Agrupar 4">
                  <a:extLst>
                    <a:ext uri="{FF2B5EF4-FFF2-40B4-BE49-F238E27FC236}">
                      <a16:creationId xmlns:a16="http://schemas.microsoft.com/office/drawing/2014/main" id="{5736BC8C-A472-4A96-93AB-CFF60AE0D694}"/>
                    </a:ext>
                  </a:extLst>
                </p:cNvPr>
                <p:cNvGrpSpPr/>
                <p:nvPr/>
              </p:nvGrpSpPr>
              <p:grpSpPr>
                <a:xfrm>
                  <a:off x="5367387" y="1533624"/>
                  <a:ext cx="1600200" cy="2378731"/>
                  <a:chOff x="5367387" y="1997452"/>
                  <a:chExt cx="1600200" cy="2378731"/>
                </a:xfrm>
              </p:grpSpPr>
              <p:sp>
                <p:nvSpPr>
                  <p:cNvPr id="28" name="Retângulo: Cantos Arredondados 27">
                    <a:extLst>
                      <a:ext uri="{FF2B5EF4-FFF2-40B4-BE49-F238E27FC236}">
                        <a16:creationId xmlns:a16="http://schemas.microsoft.com/office/drawing/2014/main" id="{04845F9C-FBAD-4489-B25E-30F74B5A1307}"/>
                      </a:ext>
                    </a:extLst>
                  </p:cNvPr>
                  <p:cNvSpPr/>
                  <p:nvPr/>
                </p:nvSpPr>
                <p:spPr>
                  <a:xfrm>
                    <a:off x="5367387" y="1997452"/>
                    <a:ext cx="1600200" cy="199034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32" name="Conector reto 31">
                    <a:extLst>
                      <a:ext uri="{FF2B5EF4-FFF2-40B4-BE49-F238E27FC236}">
                        <a16:creationId xmlns:a16="http://schemas.microsoft.com/office/drawing/2014/main" id="{415FE842-92CA-4BBD-8132-FD7A731757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6882" y="2476500"/>
                    <a:ext cx="87917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ector reto 33">
                    <a:extLst>
                      <a:ext uri="{FF2B5EF4-FFF2-40B4-BE49-F238E27FC236}">
                        <a16:creationId xmlns:a16="http://schemas.microsoft.com/office/drawing/2014/main" id="{602FEBE6-89C2-4937-A3D0-86934B235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5732" y="2082800"/>
                    <a:ext cx="311150" cy="3937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ector reto 35">
                    <a:extLst>
                      <a:ext uri="{FF2B5EF4-FFF2-40B4-BE49-F238E27FC236}">
                        <a16:creationId xmlns:a16="http://schemas.microsoft.com/office/drawing/2014/main" id="{B490CF9C-2EEF-43E3-84E0-605B8CF03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26052" y="2082800"/>
                    <a:ext cx="279385" cy="3937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74E05676-6D12-44D1-83BF-6506FD15F0E4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307" y="2152874"/>
                    <a:ext cx="4972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dirty="0"/>
                      <a:t>45°</a:t>
                    </a:r>
                  </a:p>
                </p:txBody>
              </p:sp>
              <p:cxnSp>
                <p:nvCxnSpPr>
                  <p:cNvPr id="57" name="Conector de Seta Reta 56">
                    <a:extLst>
                      <a:ext uri="{FF2B5EF4-FFF2-40B4-BE49-F238E27FC236}">
                        <a16:creationId xmlns:a16="http://schemas.microsoft.com/office/drawing/2014/main" id="{CBCC9FDD-453E-4225-8D3E-5516A3C12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7387" y="4186426"/>
                    <a:ext cx="1600200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CaixaDeTexto 61">
                    <a:extLst>
                      <a:ext uri="{FF2B5EF4-FFF2-40B4-BE49-F238E27FC236}">
                        <a16:creationId xmlns:a16="http://schemas.microsoft.com/office/drawing/2014/main" id="{F188707D-9883-4AFA-BA7B-69D8CF596663}"/>
                      </a:ext>
                    </a:extLst>
                  </p:cNvPr>
                  <p:cNvSpPr txBox="1"/>
                  <p:nvPr/>
                </p:nvSpPr>
                <p:spPr>
                  <a:xfrm>
                    <a:off x="5807141" y="4006851"/>
                    <a:ext cx="753732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dirty="0"/>
                      <a:t>20 cm</a:t>
                    </a:r>
                  </a:p>
                </p:txBody>
              </p:sp>
            </p:grpSp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274EF706-FDE7-4E3A-8E33-6A0D6820FC33}"/>
                    </a:ext>
                  </a:extLst>
                </p:cNvPr>
                <p:cNvSpPr txBox="1"/>
                <p:nvPr/>
              </p:nvSpPr>
              <p:spPr>
                <a:xfrm>
                  <a:off x="5326679" y="3849597"/>
                  <a:ext cx="825867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600" dirty="0"/>
                    <a:t>FRENTE</a:t>
                  </a:r>
                </a:p>
              </p:txBody>
            </p:sp>
          </p:grpSp>
          <p:cxnSp>
            <p:nvCxnSpPr>
              <p:cNvPr id="72" name="Conector de Seta Reta 71">
                <a:extLst>
                  <a:ext uri="{FF2B5EF4-FFF2-40B4-BE49-F238E27FC236}">
                    <a16:creationId xmlns:a16="http://schemas.microsoft.com/office/drawing/2014/main" id="{82F5D337-B5F4-4ADF-BA5D-B890D2836A09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164957" y="1533624"/>
                <a:ext cx="2530" cy="4790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BA06C4E3-B7FB-488F-82CD-D9896F1E2DD2}"/>
                  </a:ext>
                </a:extLst>
              </p:cNvPr>
              <p:cNvSpPr txBox="1"/>
              <p:nvPr/>
            </p:nvSpPr>
            <p:spPr>
              <a:xfrm>
                <a:off x="5978197" y="1603564"/>
                <a:ext cx="803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dirty="0"/>
                  <a:t>5 cm</a:t>
                </a:r>
              </a:p>
            </p:txBody>
          </p:sp>
        </p:grp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15CC6D0C-60B7-42D7-BA58-E9F851490425}"/>
                </a:ext>
              </a:extLst>
            </p:cNvPr>
            <p:cNvCxnSpPr/>
            <p:nvPr/>
          </p:nvCxnSpPr>
          <p:spPr>
            <a:xfrm>
              <a:off x="5367387" y="2058378"/>
              <a:ext cx="379495" cy="35684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10F778E4-0E35-4E93-9BF3-FC63BE88CB8D}"/>
                </a:ext>
              </a:extLst>
            </p:cNvPr>
            <p:cNvCxnSpPr>
              <a:cxnSpLocks/>
            </p:cNvCxnSpPr>
            <p:nvPr/>
          </p:nvCxnSpPr>
          <p:spPr>
            <a:xfrm>
              <a:off x="5762452" y="2444998"/>
              <a:ext cx="0" cy="10729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EBFFA571-83C6-4492-BD6A-6BB70870F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5991" y="2065555"/>
              <a:ext cx="326358" cy="34966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813AE784-4324-496F-94DF-724ECF1D9C61}"/>
                </a:ext>
              </a:extLst>
            </p:cNvPr>
            <p:cNvCxnSpPr>
              <a:cxnSpLocks/>
            </p:cNvCxnSpPr>
            <p:nvPr/>
          </p:nvCxnSpPr>
          <p:spPr>
            <a:xfrm>
              <a:off x="6627042" y="2452248"/>
              <a:ext cx="0" cy="10729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277D7E2F-793F-4AF5-9D38-02F51AC124BD}"/>
              </a:ext>
            </a:extLst>
          </p:cNvPr>
          <p:cNvSpPr/>
          <p:nvPr/>
        </p:nvSpPr>
        <p:spPr>
          <a:xfrm>
            <a:off x="5991751" y="2815091"/>
            <a:ext cx="384511" cy="2789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LOGO</a:t>
            </a:r>
            <a:endParaRPr lang="pt-BR" sz="400" dirty="0">
              <a:solidFill>
                <a:schemeClr val="tx1"/>
              </a:solidFill>
            </a:endParaRPr>
          </a:p>
        </p:txBody>
      </p: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8A95EDB2-F66C-42AA-9A2F-D4403B814C02}"/>
              </a:ext>
            </a:extLst>
          </p:cNvPr>
          <p:cNvCxnSpPr>
            <a:cxnSpLocks/>
          </p:cNvCxnSpPr>
          <p:nvPr/>
        </p:nvCxnSpPr>
        <p:spPr>
          <a:xfrm flipH="1">
            <a:off x="6049880" y="3094022"/>
            <a:ext cx="9689" cy="340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01C917E8-3361-4300-B186-983E42839E90}"/>
              </a:ext>
            </a:extLst>
          </p:cNvPr>
          <p:cNvSpPr txBox="1"/>
          <p:nvPr/>
        </p:nvSpPr>
        <p:spPr>
          <a:xfrm>
            <a:off x="5863407" y="3060073"/>
            <a:ext cx="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4 cm</a:t>
            </a:r>
          </a:p>
        </p:txBody>
      </p:sp>
      <p:sp>
        <p:nvSpPr>
          <p:cNvPr id="44" name="Fluxograma: Ou 43">
            <a:extLst>
              <a:ext uri="{FF2B5EF4-FFF2-40B4-BE49-F238E27FC236}">
                <a16:creationId xmlns:a16="http://schemas.microsoft.com/office/drawing/2014/main" id="{9F89AB17-385B-404C-92FA-DDB307428C5B}"/>
              </a:ext>
            </a:extLst>
          </p:cNvPr>
          <p:cNvSpPr/>
          <p:nvPr/>
        </p:nvSpPr>
        <p:spPr>
          <a:xfrm>
            <a:off x="6076526" y="2037015"/>
            <a:ext cx="220523" cy="220523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729F1BC9-5F7E-43DA-9FF1-CD82E21DE4AE}"/>
              </a:ext>
            </a:extLst>
          </p:cNvPr>
          <p:cNvSpPr/>
          <p:nvPr/>
        </p:nvSpPr>
        <p:spPr>
          <a:xfrm>
            <a:off x="4645808" y="2459056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1.i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8B67310-BD05-406F-8BD7-0B121E3BE8BC}"/>
              </a:ext>
            </a:extLst>
          </p:cNvPr>
          <p:cNvCxnSpPr>
            <a:cxnSpLocks/>
            <a:stCxn id="107" idx="6"/>
            <a:endCxn id="44" idx="3"/>
          </p:cNvCxnSpPr>
          <p:nvPr/>
        </p:nvCxnSpPr>
        <p:spPr>
          <a:xfrm flipV="1">
            <a:off x="5137809" y="2225243"/>
            <a:ext cx="971012" cy="47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1E5A4EB3-A088-4EB2-B75C-229C2BEA37E1}"/>
              </a:ext>
            </a:extLst>
          </p:cNvPr>
          <p:cNvSpPr/>
          <p:nvPr/>
        </p:nvSpPr>
        <p:spPr>
          <a:xfrm>
            <a:off x="4661788" y="2801480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1.ii</a:t>
            </a:r>
          </a:p>
        </p:txBody>
      </p:sp>
      <p:cxnSp>
        <p:nvCxnSpPr>
          <p:cNvPr id="110" name="Conector de Seta Reta 109">
            <a:extLst>
              <a:ext uri="{FF2B5EF4-FFF2-40B4-BE49-F238E27FC236}">
                <a16:creationId xmlns:a16="http://schemas.microsoft.com/office/drawing/2014/main" id="{937F37B5-43A9-40A5-B109-B2A0F5F81FE4}"/>
              </a:ext>
            </a:extLst>
          </p:cNvPr>
          <p:cNvCxnSpPr>
            <a:cxnSpLocks/>
            <a:stCxn id="109" idx="6"/>
          </p:cNvCxnSpPr>
          <p:nvPr/>
        </p:nvCxnSpPr>
        <p:spPr>
          <a:xfrm flipV="1">
            <a:off x="5153789" y="2742334"/>
            <a:ext cx="610454" cy="305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Elipse 110">
            <a:extLst>
              <a:ext uri="{FF2B5EF4-FFF2-40B4-BE49-F238E27FC236}">
                <a16:creationId xmlns:a16="http://schemas.microsoft.com/office/drawing/2014/main" id="{CF6CE593-3A84-4F73-9BF9-B3994270C7F8}"/>
              </a:ext>
            </a:extLst>
          </p:cNvPr>
          <p:cNvSpPr/>
          <p:nvPr/>
        </p:nvSpPr>
        <p:spPr>
          <a:xfrm>
            <a:off x="4630463" y="3204056"/>
            <a:ext cx="535453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1.iii</a:t>
            </a:r>
          </a:p>
        </p:txBody>
      </p:sp>
      <p:cxnSp>
        <p:nvCxnSpPr>
          <p:cNvPr id="112" name="Conector de Seta Reta 111">
            <a:extLst>
              <a:ext uri="{FF2B5EF4-FFF2-40B4-BE49-F238E27FC236}">
                <a16:creationId xmlns:a16="http://schemas.microsoft.com/office/drawing/2014/main" id="{B4938B32-F8C6-4DD9-88B0-9D5306AC0946}"/>
              </a:ext>
            </a:extLst>
          </p:cNvPr>
          <p:cNvCxnSpPr>
            <a:cxnSpLocks/>
            <a:stCxn id="111" idx="6"/>
          </p:cNvCxnSpPr>
          <p:nvPr/>
        </p:nvCxnSpPr>
        <p:spPr>
          <a:xfrm flipV="1">
            <a:off x="5165916" y="2973631"/>
            <a:ext cx="919367" cy="4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843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AA0E5-1A56-4824-8A5A-FB8BB571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20749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29ED07B-D25B-4DA2-9DF2-1D77EF5968F2}"/>
              </a:ext>
            </a:extLst>
          </p:cNvPr>
          <p:cNvSpPr txBox="1">
            <a:spLocks/>
          </p:cNvSpPr>
          <p:nvPr/>
        </p:nvSpPr>
        <p:spPr>
          <a:xfrm>
            <a:off x="571500" y="2611437"/>
            <a:ext cx="5524500" cy="4003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1 ao respectivo forro (a abertura superior do bolso frontal é por costura invertida e pesponto);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Adicionar botão magnético parte macho voltado para o lado interno da bolsa;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Costurar linha de enfeite (facultativo);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Adicionar etiqueta “LOGO” (facultativo).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Adicionar botão magnético (1.i) parte fêmea em 2 e costurar Junção de I em 2 tendo por  referência encaixe do botão;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II ao respectivo forro (adicionar estofamento, se houver);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em 3 e seu respectivo forro (costura invertida e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4 e seu respectivo forro em IV (costura invertida e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que une 6 e 7 com seus respectivos forros (costura invertida e com pesponto em ambos lados);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6296FB-A429-4D49-8D5E-63C30C9937B0}"/>
              </a:ext>
            </a:extLst>
          </p:cNvPr>
          <p:cNvSpPr txBox="1"/>
          <p:nvPr/>
        </p:nvSpPr>
        <p:spPr>
          <a:xfrm>
            <a:off x="5753100" y="1943226"/>
            <a:ext cx="56007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Costura Junção de VI com seu respectivo forro (molde 2 em forro), dobra sobre zíper como aba voltando abertura para cima;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Bolso interno: costurar as duas peças do molde 5 por costura inversa e pesponto na parte reta superior; 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Internamente (molde 2 em forro) costurar bolso interno VIII;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Costa: Junção de VII com IX (adicionar estofamento, se houver);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Costurar alça tiracolo na parte superior de X (Costa);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Fechar Junção de III e X com V (União de Frente, Foles e Costa). Essa etapa pode ser feita em máquina de braço (“</a:t>
            </a:r>
            <a:r>
              <a:rPr lang="pt-BR" sz="1600" dirty="0" err="1"/>
              <a:t>fechadeira</a:t>
            </a:r>
            <a:r>
              <a:rPr lang="pt-BR" sz="1600" dirty="0"/>
              <a:t>”), se houver.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Colocar alça com mosquetão interno (porta-chaves) na costura a III-V;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FIM: Fechar costuras com viés gorgurão. (podendo ser feito em “</a:t>
            </a:r>
            <a:r>
              <a:rPr lang="pt-BR" sz="1600" dirty="0" err="1"/>
              <a:t>fechadeira</a:t>
            </a:r>
            <a:r>
              <a:rPr lang="pt-BR" sz="1600" dirty="0"/>
              <a:t>”, se houver). </a:t>
            </a:r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DA1E49-D6E7-F7BC-9148-EF3614B441CE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Confecção</a:t>
            </a:r>
          </a:p>
          <a:p>
            <a:pPr lvl="1"/>
            <a:r>
              <a:rPr lang="pt-BR" sz="3200" dirty="0">
                <a:cs typeface="Calibri"/>
              </a:rPr>
              <a:t>MINIBAG – </a:t>
            </a:r>
            <a:r>
              <a:rPr lang="pt-BR" sz="3200" i="1" dirty="0">
                <a:cs typeface="Calibri"/>
              </a:rPr>
              <a:t>Confecção em Processos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978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325BEA6-3923-47BE-9A86-CF64EC5A85EF}"/>
              </a:ext>
            </a:extLst>
          </p:cNvPr>
          <p:cNvGrpSpPr/>
          <p:nvPr/>
        </p:nvGrpSpPr>
        <p:grpSpPr>
          <a:xfrm>
            <a:off x="1381548" y="-18"/>
            <a:ext cx="10810452" cy="6858018"/>
            <a:chOff x="1381548" y="-18"/>
            <a:chExt cx="10810452" cy="6858018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AB0E3DC-A1B2-4DA5-B7C1-C74F804D0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6" r="10056"/>
            <a:stretch/>
          </p:blipFill>
          <p:spPr>
            <a:xfrm>
              <a:off x="7364078" y="-18"/>
              <a:ext cx="4827922" cy="6857999"/>
            </a:xfrm>
            <a:custGeom>
              <a:avLst/>
              <a:gdLst/>
              <a:ahLst/>
              <a:cxnLst/>
              <a:rect l="l" t="t" r="r" b="b"/>
              <a:pathLst>
                <a:path w="4827922" h="6858000">
                  <a:moveTo>
                    <a:pt x="4441" y="0"/>
                  </a:moveTo>
                  <a:lnTo>
                    <a:pt x="4827922" y="0"/>
                  </a:lnTo>
                  <a:lnTo>
                    <a:pt x="4827922" y="6858000"/>
                  </a:lnTo>
                  <a:lnTo>
                    <a:pt x="0" y="6858000"/>
                  </a:lnTo>
                  <a:lnTo>
                    <a:pt x="106674" y="6638378"/>
                  </a:lnTo>
                  <a:cubicBezTo>
                    <a:pt x="530028" y="5720938"/>
                    <a:pt x="777229" y="4614948"/>
                    <a:pt x="777229" y="3424428"/>
                  </a:cubicBezTo>
                  <a:cubicBezTo>
                    <a:pt x="777229" y="2233909"/>
                    <a:pt x="530028" y="1127919"/>
                    <a:pt x="106674" y="210478"/>
                  </a:cubicBezTo>
                  <a:close/>
                </a:path>
              </a:pathLst>
            </a:cu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C1EEE273-1950-4892-BDCC-B9B797F7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r="1755"/>
            <a:stretch/>
          </p:blipFill>
          <p:spPr>
            <a:xfrm>
              <a:off x="1381548" y="1"/>
              <a:ext cx="4966290" cy="6857999"/>
            </a:xfrm>
            <a:custGeom>
              <a:avLst/>
              <a:gdLst/>
              <a:ahLst/>
              <a:cxnLst/>
              <a:rect l="l" t="t" r="r" b="b"/>
              <a:pathLst>
                <a:path w="4966290" h="6857999">
                  <a:moveTo>
                    <a:pt x="0" y="0"/>
                  </a:moveTo>
                  <a:lnTo>
                    <a:pt x="4188230" y="0"/>
                  </a:lnTo>
                  <a:lnTo>
                    <a:pt x="4295735" y="210478"/>
                  </a:lnTo>
                  <a:cubicBezTo>
                    <a:pt x="4719089" y="1127919"/>
                    <a:pt x="4966290" y="2233909"/>
                    <a:pt x="4966290" y="3424428"/>
                  </a:cubicBezTo>
                  <a:cubicBezTo>
                    <a:pt x="4966290" y="4614948"/>
                    <a:pt x="4719089" y="5720938"/>
                    <a:pt x="4295735" y="6638378"/>
                  </a:cubicBezTo>
                  <a:lnTo>
                    <a:pt x="4183560" y="6857999"/>
                  </a:lnTo>
                  <a:lnTo>
                    <a:pt x="53039" y="6857999"/>
                  </a:lnTo>
                  <a:lnTo>
                    <a:pt x="132047" y="6695338"/>
                  </a:lnTo>
                  <a:cubicBezTo>
                    <a:pt x="555401" y="5777898"/>
                    <a:pt x="802602" y="4671908"/>
                    <a:pt x="802602" y="3481388"/>
                  </a:cubicBezTo>
                  <a:cubicBezTo>
                    <a:pt x="802602" y="2191659"/>
                    <a:pt x="512484" y="1001134"/>
                    <a:pt x="22579" y="42066"/>
                  </a:cubicBezTo>
                  <a:close/>
                </a:path>
              </a:pathLst>
            </a:cu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FBB286E-AF30-4AFA-B212-E64F006C714D}"/>
              </a:ext>
            </a:extLst>
          </p:cNvPr>
          <p:cNvGrpSpPr/>
          <p:nvPr/>
        </p:nvGrpSpPr>
        <p:grpSpPr>
          <a:xfrm>
            <a:off x="0" y="4813062"/>
            <a:ext cx="12192000" cy="1144335"/>
            <a:chOff x="0" y="4813062"/>
            <a:chExt cx="12192000" cy="1144335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A9C2C77-2FB6-4169-8D0E-A2FB139F2453}"/>
                </a:ext>
              </a:extLst>
            </p:cNvPr>
            <p:cNvSpPr/>
            <p:nvPr/>
          </p:nvSpPr>
          <p:spPr>
            <a:xfrm>
              <a:off x="0" y="4813062"/>
              <a:ext cx="12192000" cy="1144335"/>
            </a:xfrm>
            <a:prstGeom prst="rect">
              <a:avLst/>
            </a:prstGeom>
            <a:solidFill>
              <a:srgbClr val="140F1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EDA1BCC-15EC-4AAC-8F23-7468E2114035}"/>
                </a:ext>
              </a:extLst>
            </p:cNvPr>
            <p:cNvGrpSpPr/>
            <p:nvPr/>
          </p:nvGrpSpPr>
          <p:grpSpPr>
            <a:xfrm>
              <a:off x="1832693" y="4813062"/>
              <a:ext cx="10359307" cy="1144335"/>
              <a:chOff x="1832693" y="4041912"/>
              <a:chExt cx="10359307" cy="1144335"/>
            </a:xfrm>
            <a:noFill/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C32DACB3-7987-4A4C-8E5E-2F8A9EA4CAE2}"/>
                  </a:ext>
                </a:extLst>
              </p:cNvPr>
              <p:cNvSpPr/>
              <p:nvPr/>
            </p:nvSpPr>
            <p:spPr>
              <a:xfrm>
                <a:off x="1832693" y="4041912"/>
                <a:ext cx="4064000" cy="1144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600" dirty="0"/>
                  <a:t>MINIBAG</a:t>
                </a:r>
              </a:p>
              <a:p>
                <a:pPr algn="ctr"/>
                <a:r>
                  <a:rPr lang="pt-BR" dirty="0"/>
                  <a:t>Bolsa esportiva outdoor, casual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EE55BFB-7BF1-44F8-BF22-69902AC58B34}"/>
                  </a:ext>
                </a:extLst>
              </p:cNvPr>
              <p:cNvSpPr/>
              <p:nvPr/>
            </p:nvSpPr>
            <p:spPr>
              <a:xfrm>
                <a:off x="8128000" y="4041912"/>
                <a:ext cx="4064000" cy="1144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600" dirty="0"/>
                  <a:t>CYLINDER BAG</a:t>
                </a:r>
              </a:p>
              <a:p>
                <a:pPr algn="ctr"/>
                <a:r>
                  <a:rPr lang="pt-BR" dirty="0"/>
                  <a:t>Bolsa esportiva, casual, fitness</a:t>
                </a:r>
              </a:p>
            </p:txBody>
          </p:sp>
        </p:grp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59ABDECC-449C-4337-8E22-9B564743BA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595" r="14952" b="21505"/>
          <a:stretch/>
        </p:blipFill>
        <p:spPr>
          <a:xfrm>
            <a:off x="-4914" y="5760031"/>
            <a:ext cx="1524000" cy="10979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031B24-A2BE-DD18-0700-5295D189B9AC}"/>
              </a:ext>
            </a:extLst>
          </p:cNvPr>
          <p:cNvSpPr txBox="1"/>
          <p:nvPr/>
        </p:nvSpPr>
        <p:spPr>
          <a:xfrm>
            <a:off x="382080" y="1501238"/>
            <a:ext cx="1716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Exemplos </a:t>
            </a:r>
            <a:br>
              <a:rPr lang="pt-BR" sz="1800" dirty="0"/>
            </a:br>
            <a:r>
              <a:rPr lang="pt-BR" sz="1800" dirty="0"/>
              <a:t>de projetos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09D951A-1F4A-22BA-A15C-CF14F01E63EF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Prototipação</a:t>
            </a:r>
          </a:p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PEÇAS PILOTOS CONFECCIONADAS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832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15399-7866-AC0B-9090-78F4E7C3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3C2CFBF-90A4-12DC-2464-BB801E961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595" r="14952" b="21505"/>
          <a:stretch/>
        </p:blipFill>
        <p:spPr>
          <a:xfrm>
            <a:off x="-4914" y="5760031"/>
            <a:ext cx="1524000" cy="109795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78CC93-49E0-1EA1-4873-195DA22285DF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Private </a:t>
            </a:r>
            <a:r>
              <a:rPr lang="pt-BR" sz="2800" dirty="0" err="1">
                <a:solidFill>
                  <a:schemeClr val="bg1"/>
                </a:solidFill>
                <a:cs typeface="Calibri Light"/>
              </a:rPr>
              <a:t>Label</a:t>
            </a:r>
            <a:endParaRPr lang="pt-BR" sz="2800" dirty="0">
              <a:solidFill>
                <a:schemeClr val="bg1"/>
              </a:solidFill>
              <a:cs typeface="Calibri Light"/>
            </a:endParaRPr>
          </a:p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CONFECÇÃO EM ESCALA DO SEU PRODUTO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9" name="Imagem 8" descr="Mochila em cima&#10;&#10;O conteúdo gerado por IA pode estar incorreto.">
            <a:extLst>
              <a:ext uri="{FF2B5EF4-FFF2-40B4-BE49-F238E27FC236}">
                <a16:creationId xmlns:a16="http://schemas.microsoft.com/office/drawing/2014/main" id="{961D75B4-DC73-35AF-D3B8-46D94BDA9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/>
          <a:stretch/>
        </p:blipFill>
        <p:spPr>
          <a:xfrm>
            <a:off x="7333921" y="2274651"/>
            <a:ext cx="4322878" cy="3342896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4CD7392-99A2-85C8-16FE-BB8C66BC5F4E}"/>
              </a:ext>
            </a:extLst>
          </p:cNvPr>
          <p:cNvGrpSpPr/>
          <p:nvPr/>
        </p:nvGrpSpPr>
        <p:grpSpPr>
          <a:xfrm>
            <a:off x="0" y="1802112"/>
            <a:ext cx="6984614" cy="4544296"/>
            <a:chOff x="-254757" y="1630434"/>
            <a:chExt cx="6984614" cy="4544296"/>
          </a:xfrm>
        </p:grpSpPr>
        <p:pic>
          <p:nvPicPr>
            <p:cNvPr id="20" name="Imagem 19" descr="Imagem em preto e branco de mala de viagem&#10;&#10;O conteúdo gerado por IA pode estar incorreto.">
              <a:extLst>
                <a:ext uri="{FF2B5EF4-FFF2-40B4-BE49-F238E27FC236}">
                  <a16:creationId xmlns:a16="http://schemas.microsoft.com/office/drawing/2014/main" id="{FFC06EDF-34C9-EA50-DE38-45380DEF1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757" y="1679480"/>
              <a:ext cx="4495250" cy="4495250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085EEBBE-CB40-5C76-2BE7-5DC53D68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883" y="1630434"/>
              <a:ext cx="4287974" cy="4287974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7A51665-1984-11CC-E382-0AF96D248880}"/>
              </a:ext>
            </a:extLst>
          </p:cNvPr>
          <p:cNvSpPr txBox="1"/>
          <p:nvPr/>
        </p:nvSpPr>
        <p:spPr>
          <a:xfrm>
            <a:off x="7073388" y="5957650"/>
            <a:ext cx="480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Produção de lote customizado para cliente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C8F4AE-C7C9-02CF-0835-37854374DFF4}"/>
              </a:ext>
            </a:extLst>
          </p:cNvPr>
          <p:cNvSpPr txBox="1"/>
          <p:nvPr/>
        </p:nvSpPr>
        <p:spPr>
          <a:xfrm>
            <a:off x="1088167" y="5954466"/>
            <a:ext cx="480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Modelo original VMORDEKAI | Customização para cliente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895E72-5904-2217-172A-2C99C698BDFC}"/>
              </a:ext>
            </a:extLst>
          </p:cNvPr>
          <p:cNvSpPr txBox="1"/>
          <p:nvPr/>
        </p:nvSpPr>
        <p:spPr>
          <a:xfrm>
            <a:off x="154310" y="1525756"/>
            <a:ext cx="272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/>
              <a:t>Exemplos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9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4415927-36CD-4BA6-B657-A1FA41CF3CBC}"/>
              </a:ext>
            </a:extLst>
          </p:cNvPr>
          <p:cNvSpPr/>
          <p:nvPr/>
        </p:nvSpPr>
        <p:spPr>
          <a:xfrm>
            <a:off x="0" y="0"/>
            <a:ext cx="6864824" cy="6974006"/>
          </a:xfrm>
          <a:prstGeom prst="rect">
            <a:avLst/>
          </a:prstGeom>
          <a:solidFill>
            <a:srgbClr val="140F16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E1C1B-7060-428D-8BBE-E39E67029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2" y="982640"/>
            <a:ext cx="6019800" cy="543842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</a:t>
            </a:r>
            <a:r>
              <a:rPr lang="pt-BR" sz="14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1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®</a:t>
            </a:r>
            <a:r>
              <a:rPr lang="pt-BR" sz="14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apresenta soluções em design com foco estratégico e colaborativo.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 experiência consolidada no setor criativo e produtivo da moda, atuamos no desenvolvimento de projetos que integram design, gestão e estratégia de forma personalizada e eficiente. Nossa trajetória é respaldada pela criação da marca autoral VMORDEKAI</a:t>
            </a:r>
            <a:r>
              <a:rPr lang="pt-BR" sz="1400" baseline="300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®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especializada em bolsas e mochilas de alto desempenho, que serviu como um laboratório prático para o desenvolvimento de metodologias próprias, voltadas à inovação, sustentabilidade e processos enxutos.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Hoje, transformamos essa vivência em soluções B2B por meio de consultorias e assessorias Private </a:t>
            </a:r>
            <a:r>
              <a:rPr lang="pt-BR" sz="1400" dirty="0" err="1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Label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voltadas a empresas do segmento de moda, acessórios e produtos têxteis, com atuação em três frentes principais: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produtos têxteis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(design e modelagem de bolsas, mochilas, peças de moda e artigos têxteis diversos);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Gestão da produção e processos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(organização administrativa, gestão de equipes, definição de métodos e fluxos para confecções; gestão da terceirização da confecção);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experiências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(branding, jornada do usuário e programação aplicada à moda).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Utilizamos ferramentas de 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Thinking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 metodologias ágeis para estruturar projetos colaborativos com foco em inovação, propósito e viabilidade. Cada entrega é construída a partir das necessidades reais do cliente — de forma prática, estratégica e orientada a resultados.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FD2EB5-BF61-4B90-A6DC-4DA7B7CC8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9" t="24652" r="35935" b="22434"/>
          <a:stretch/>
        </p:blipFill>
        <p:spPr>
          <a:xfrm>
            <a:off x="7813912" y="1614601"/>
            <a:ext cx="3429000" cy="362879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DA7693F-31C0-48B0-9FB1-9ECA39E6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64824" cy="1325563"/>
          </a:xfr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algn="ctr"/>
            <a:r>
              <a:rPr lang="pt-BR" sz="360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Quem Somos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5099EF-3A68-A180-6F64-20DDFD9F651E}"/>
              </a:ext>
            </a:extLst>
          </p:cNvPr>
          <p:cNvSpPr txBox="1"/>
          <p:nvPr/>
        </p:nvSpPr>
        <p:spPr>
          <a:xfrm>
            <a:off x="6864824" y="5980686"/>
            <a:ext cx="5327176" cy="440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VMORDEKAI</a:t>
            </a:r>
            <a:r>
              <a:rPr lang="pt-BR" sz="20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®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(Light)" panose="020B7200000000000000" pitchFamily="34" charset="0"/>
                <a:cs typeface="DIN Next LT Arabic Light" panose="020B0303020203050203" pitchFamily="34" charset="-78"/>
              </a:rPr>
              <a:t>praticidade ao alcance das mãos.</a:t>
            </a:r>
          </a:p>
        </p:txBody>
      </p:sp>
    </p:spTree>
    <p:extLst>
      <p:ext uri="{BB962C8B-B14F-4D97-AF65-F5344CB8AC3E}">
        <p14:creationId xmlns:p14="http://schemas.microsoft.com/office/powerpoint/2010/main" val="1972448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D2008AE-FB93-4873-9034-3D94151F0DDF}"/>
              </a:ext>
            </a:extLst>
          </p:cNvPr>
          <p:cNvSpPr/>
          <p:nvPr/>
        </p:nvSpPr>
        <p:spPr>
          <a:xfrm>
            <a:off x="4913194" y="-59994"/>
            <a:ext cx="7412156" cy="696035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5DC76A-B1C8-47C3-8EDE-A5B7FF7EB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3" t="27293" r="35795" b="23071"/>
          <a:stretch/>
        </p:blipFill>
        <p:spPr>
          <a:xfrm>
            <a:off x="7019017" y="274604"/>
            <a:ext cx="3481137" cy="340399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11CD14-4F0B-436E-B995-9EA1E0A4329F}"/>
              </a:ext>
            </a:extLst>
          </p:cNvPr>
          <p:cNvSpPr txBox="1"/>
          <p:nvPr/>
        </p:nvSpPr>
        <p:spPr>
          <a:xfrm>
            <a:off x="5711582" y="3718650"/>
            <a:ext cx="6374295" cy="2092881"/>
          </a:xfrm>
          <a:prstGeom prst="rect">
            <a:avLst/>
          </a:prstGeom>
          <a:solidFill>
            <a:srgbClr val="140F16">
              <a:alpha val="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 mais?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Há muitos outros modelos, sejam bolsas, mochilas e produtos têxteis diversos!</a:t>
            </a:r>
          </a:p>
          <a:p>
            <a:pPr algn="ctr"/>
            <a:endParaRPr lang="pt-BR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DIN Next LT Arabic Light" panose="020B0303020203050203" pitchFamily="34" charset="-78"/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VAMOS REALIZAR SUA MARCA!</a:t>
            </a:r>
            <a:b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</a:br>
            <a:r>
              <a:rPr lang="pt-BR" sz="2400" dirty="0">
                <a:solidFill>
                  <a:srgbClr val="83B4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Veja nossas redes sociais. Entre em contato e faça seu orçamento!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73E5989-3B77-4489-AC44-F630BC700826}"/>
              </a:ext>
            </a:extLst>
          </p:cNvPr>
          <p:cNvGrpSpPr/>
          <p:nvPr/>
        </p:nvGrpSpPr>
        <p:grpSpPr>
          <a:xfrm>
            <a:off x="8898730" y="5936692"/>
            <a:ext cx="668740" cy="641444"/>
            <a:chOff x="5761630" y="5284842"/>
            <a:chExt cx="668740" cy="64144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5C18247-2FB1-4586-B902-CC6B413A1873}"/>
                </a:ext>
              </a:extLst>
            </p:cNvPr>
            <p:cNvSpPr/>
            <p:nvPr/>
          </p:nvSpPr>
          <p:spPr>
            <a:xfrm>
              <a:off x="576163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Gráfico 15" descr="Câmera">
              <a:hlinkClick r:id="rId4"/>
              <a:extLst>
                <a:ext uri="{FF2B5EF4-FFF2-40B4-BE49-F238E27FC236}">
                  <a16:creationId xmlns:a16="http://schemas.microsoft.com/office/drawing/2014/main" id="{580CC0FD-01FA-4DEF-8D9E-CD9729616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7400" y="5337276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41CEFAD-4E3B-489D-9ABD-C79138FA007A}"/>
              </a:ext>
            </a:extLst>
          </p:cNvPr>
          <p:cNvGrpSpPr/>
          <p:nvPr/>
        </p:nvGrpSpPr>
        <p:grpSpPr>
          <a:xfrm>
            <a:off x="9646782" y="5941952"/>
            <a:ext cx="668740" cy="641444"/>
            <a:chOff x="3813760" y="5284843"/>
            <a:chExt cx="668740" cy="64144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7D06392-800C-469C-98B5-B833AB940FBB}"/>
                </a:ext>
              </a:extLst>
            </p:cNvPr>
            <p:cNvSpPr/>
            <p:nvPr/>
          </p:nvSpPr>
          <p:spPr>
            <a:xfrm>
              <a:off x="3813760" y="5284843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pic>
          <p:nvPicPr>
            <p:cNvPr id="19" name="Imagem 18">
              <a:hlinkClick r:id="rId7"/>
              <a:extLst>
                <a:ext uri="{FF2B5EF4-FFF2-40B4-BE49-F238E27FC236}">
                  <a16:creationId xmlns:a16="http://schemas.microsoft.com/office/drawing/2014/main" id="{B6E1D12E-DE83-4A83-B324-A80D0065B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9" t="16165" r="18107" b="11362"/>
            <a:stretch/>
          </p:blipFill>
          <p:spPr>
            <a:xfrm>
              <a:off x="3935896" y="5337277"/>
              <a:ext cx="472635" cy="587588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9F1357-2CCE-4EDE-86BC-7BF617F88CCC}"/>
              </a:ext>
            </a:extLst>
          </p:cNvPr>
          <p:cNvSpPr txBox="1"/>
          <p:nvPr/>
        </p:nvSpPr>
        <p:spPr>
          <a:xfrm>
            <a:off x="6592805" y="5849459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83B4BB"/>
                </a:solidFill>
                <a:latin typeface="+mj-lt"/>
                <a:cs typeface="DIN Next LT Arabic Light" panose="020B0303020203050203" pitchFamily="34" charset="-78"/>
              </a:rPr>
              <a:t>(clique no botão):</a:t>
            </a:r>
            <a:endParaRPr lang="pt-BR" dirty="0">
              <a:solidFill>
                <a:srgbClr val="83B4BB"/>
              </a:solidFill>
              <a:latin typeface="+mj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A82EB-1DB3-B200-2047-1725BB1CA4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r="717"/>
          <a:stretch/>
        </p:blipFill>
        <p:spPr>
          <a:xfrm>
            <a:off x="0" y="-40944"/>
            <a:ext cx="6773752" cy="6960358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6947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EFE471F-7903-4112-BDA5-DFB5CF64E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1" r="11161"/>
          <a:stretch/>
        </p:blipFill>
        <p:spPr>
          <a:xfrm>
            <a:off x="6864823" y="-2"/>
            <a:ext cx="5406686" cy="69603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4415927-36CD-4BA6-B657-A1FA41CF3CBC}"/>
              </a:ext>
            </a:extLst>
          </p:cNvPr>
          <p:cNvSpPr/>
          <p:nvPr/>
        </p:nvSpPr>
        <p:spPr>
          <a:xfrm>
            <a:off x="0" y="0"/>
            <a:ext cx="6864824" cy="6960358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FB4655-2693-4A94-8753-0E990C8A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429"/>
            <a:ext cx="10515600" cy="1325563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Mais sobre VMORDEKAI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E1C1B-7060-428D-8BBE-E39E67029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1"/>
            <a:ext cx="5446486" cy="506481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Marca de Mochilas, Bolsas &amp; Acessórios 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público outdoor urbano. Produção em baixa escala. Consultoria em design de moda e produtos têxteis;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Missão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– Ser referência em Qualidade; fomentar parcerias de economia circular e inovações sustentáveis;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Visão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Consolidar-se no mercado com proporcional alcance dos valores, produtos e identidade da marca;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Valores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Praticidade, Inovação, Qualidade, Sustentabilidade, Foco no Cliente; 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​</a:t>
            </a: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Dados fiscais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 CNPJ: 26.732.865/0001-36. Curitiba-PR.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Contatos: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	</a:t>
            </a:r>
            <a:endParaRPr lang="pt-BR" sz="1600" dirty="0">
              <a:solidFill>
                <a:schemeClr val="bg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B1E2DE1-F164-492D-BC1F-C4387C160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02639"/>
              </p:ext>
            </p:extLst>
          </p:nvPr>
        </p:nvGraphicFramePr>
        <p:xfrm>
          <a:off x="636841" y="5190779"/>
          <a:ext cx="5849204" cy="1491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376">
                  <a:extLst>
                    <a:ext uri="{9D8B030D-6E8A-4147-A177-3AD203B41FA5}">
                      <a16:colId xmlns:a16="http://schemas.microsoft.com/office/drawing/2014/main" val="4204907123"/>
                    </a:ext>
                  </a:extLst>
                </a:gridCol>
                <a:gridCol w="3809828">
                  <a:extLst>
                    <a:ext uri="{9D8B030D-6E8A-4147-A177-3AD203B41FA5}">
                      <a16:colId xmlns:a16="http://schemas.microsoft.com/office/drawing/2014/main" val="3161149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20000"/>
                        </a:lnSpc>
                        <a:buNone/>
                      </a:pPr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Representante:  </a:t>
                      </a:r>
                      <a:endParaRPr lang="pt-BR" sz="1800" dirty="0">
                        <a:solidFill>
                          <a:schemeClr val="bg1"/>
                        </a:solidFill>
                        <a:latin typeface="DIN Next LT Arabic Light" panose="020B0303020203050203" pitchFamily="34" charset="-78"/>
                        <a:cs typeface="DIN Next LT Arabic Light" panose="020B0303020203050203" pitchFamily="34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cap="all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 Next LT Arabic Light" panose="020B0303020203050203" pitchFamily="34" charset="-78"/>
                        </a:rPr>
                        <a:t>Victor Mordekai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223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Fone</a:t>
                      </a:r>
                      <a:r>
                        <a:rPr lang="pt-BR" sz="1800" b="1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(41) 99758-4893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65168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Linkedin</a:t>
                      </a:r>
                      <a:r>
                        <a:rPr lang="pt-BR" sz="1800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www.linkedin.com/in/victormordekai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892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e-mail</a:t>
                      </a:r>
                      <a:r>
                        <a:rPr lang="pt-BR" sz="1800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vmordekai@hotmail.com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3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17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20BDB3A-2B92-3678-CC40-7E9B11972F08}"/>
              </a:ext>
            </a:extLst>
          </p:cNvPr>
          <p:cNvGrpSpPr/>
          <p:nvPr/>
        </p:nvGrpSpPr>
        <p:grpSpPr>
          <a:xfrm>
            <a:off x="1129710" y="0"/>
            <a:ext cx="11062290" cy="6858000"/>
            <a:chOff x="1129710" y="0"/>
            <a:chExt cx="11062290" cy="6858000"/>
          </a:xfrm>
        </p:grpSpPr>
        <p:pic>
          <p:nvPicPr>
            <p:cNvPr id="10" name="Espaço Reservado para Conteúdo 4">
              <a:extLst>
                <a:ext uri="{FF2B5EF4-FFF2-40B4-BE49-F238E27FC236}">
                  <a16:creationId xmlns:a16="http://schemas.microsoft.com/office/drawing/2014/main" id="{9D21E860-A4EF-A5D1-51EA-A9F30ECE6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" r="2992"/>
            <a:stretch/>
          </p:blipFill>
          <p:spPr>
            <a:xfrm>
              <a:off x="7364078" y="0"/>
              <a:ext cx="4827922" cy="6857999"/>
            </a:xfrm>
            <a:custGeom>
              <a:avLst/>
              <a:gdLst/>
              <a:ahLst/>
              <a:cxnLst/>
              <a:rect l="l" t="t" r="r" b="b"/>
              <a:pathLst>
                <a:path w="4827922" h="6858000">
                  <a:moveTo>
                    <a:pt x="4441" y="0"/>
                  </a:moveTo>
                  <a:lnTo>
                    <a:pt x="4827922" y="0"/>
                  </a:lnTo>
                  <a:lnTo>
                    <a:pt x="4827922" y="6858000"/>
                  </a:lnTo>
                  <a:lnTo>
                    <a:pt x="0" y="6858000"/>
                  </a:lnTo>
                  <a:lnTo>
                    <a:pt x="106674" y="6638378"/>
                  </a:lnTo>
                  <a:cubicBezTo>
                    <a:pt x="530028" y="5720938"/>
                    <a:pt x="777229" y="4614948"/>
                    <a:pt x="777229" y="3424428"/>
                  </a:cubicBezTo>
                  <a:cubicBezTo>
                    <a:pt x="777229" y="2233909"/>
                    <a:pt x="530028" y="1127919"/>
                    <a:pt x="106674" y="210478"/>
                  </a:cubicBezTo>
                  <a:close/>
                </a:path>
              </a:pathLst>
            </a:cu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9667FDE-AD22-69B5-1C1F-C44022224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1" t="9596" r="14952" b="7275"/>
            <a:stretch/>
          </p:blipFill>
          <p:spPr>
            <a:xfrm>
              <a:off x="10337008" y="1"/>
              <a:ext cx="1853469" cy="1611085"/>
            </a:xfrm>
            <a:prstGeom prst="rect">
              <a:avLst/>
            </a:prstGeom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9519FBA-C693-412C-87E8-DFACC83A9012}"/>
                </a:ext>
              </a:extLst>
            </p:cNvPr>
            <p:cNvGrpSpPr/>
            <p:nvPr/>
          </p:nvGrpSpPr>
          <p:grpSpPr>
            <a:xfrm>
              <a:off x="1129710" y="1"/>
              <a:ext cx="4966290" cy="6857999"/>
              <a:chOff x="1129710" y="1"/>
              <a:chExt cx="4966290" cy="6857999"/>
            </a:xfrm>
          </p:grpSpPr>
          <p:pic>
            <p:nvPicPr>
              <p:cNvPr id="7" name="Espaço Reservado para Conteúdo 4" descr="Homem em pé na calçada&#10;&#10;Descrição gerada automaticamente">
                <a:extLst>
                  <a:ext uri="{FF2B5EF4-FFF2-40B4-BE49-F238E27FC236}">
                    <a16:creationId xmlns:a16="http://schemas.microsoft.com/office/drawing/2014/main" id="{56519E6B-8F61-22F5-6066-3959F6A4B0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7" t="3791" r="13365" b="12278"/>
              <a:stretch/>
            </p:blipFill>
            <p:spPr>
              <a:xfrm>
                <a:off x="1129710" y="1"/>
                <a:ext cx="4966290" cy="6857999"/>
              </a:xfrm>
              <a:custGeom>
                <a:avLst/>
                <a:gdLst/>
                <a:ahLst/>
                <a:cxnLst/>
                <a:rect l="l" t="t" r="r" b="b"/>
                <a:pathLst>
                  <a:path w="4966290" h="6857999">
                    <a:moveTo>
                      <a:pt x="0" y="0"/>
                    </a:moveTo>
                    <a:lnTo>
                      <a:pt x="4188230" y="0"/>
                    </a:lnTo>
                    <a:lnTo>
                      <a:pt x="4295735" y="210478"/>
                    </a:lnTo>
                    <a:cubicBezTo>
                      <a:pt x="4719089" y="1127919"/>
                      <a:pt x="4966290" y="2233909"/>
                      <a:pt x="4966290" y="3424428"/>
                    </a:cubicBezTo>
                    <a:cubicBezTo>
                      <a:pt x="4966290" y="4614948"/>
                      <a:pt x="4719089" y="5720938"/>
                      <a:pt x="4295735" y="6638378"/>
                    </a:cubicBezTo>
                    <a:lnTo>
                      <a:pt x="4183560" y="6857999"/>
                    </a:lnTo>
                    <a:lnTo>
                      <a:pt x="53039" y="6857999"/>
                    </a:lnTo>
                    <a:lnTo>
                      <a:pt x="132047" y="6695338"/>
                    </a:lnTo>
                    <a:cubicBezTo>
                      <a:pt x="555401" y="5777898"/>
                      <a:pt x="802602" y="4671908"/>
                      <a:pt x="802602" y="3481388"/>
                    </a:cubicBezTo>
                    <a:cubicBezTo>
                      <a:pt x="802602" y="2191659"/>
                      <a:pt x="512484" y="1001134"/>
                      <a:pt x="22579" y="42066"/>
                    </a:cubicBezTo>
                    <a:close/>
                  </a:path>
                </a:pathLst>
              </a:cu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B86544F-D27A-C766-144C-6AF6EEDE28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41" t="9595" r="14952" b="21505"/>
              <a:stretch/>
            </p:blipFill>
            <p:spPr>
              <a:xfrm>
                <a:off x="1129710" y="5522687"/>
                <a:ext cx="1853469" cy="13353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16761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FECDD-668F-4D80-BAF0-6BA06BFD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7093"/>
            <a:ext cx="10515600" cy="1035595"/>
          </a:xfrm>
        </p:spPr>
        <p:txBody>
          <a:bodyPr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Briefing 2025</a:t>
            </a:r>
          </a:p>
        </p:txBody>
      </p:sp>
      <p:pic>
        <p:nvPicPr>
          <p:cNvPr id="4" name="Imagem 3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4AD26836-F1F6-47EB-80A3-F3B554F0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3661"/>
            <a:ext cx="4080620" cy="304686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B21265-19B0-D656-5EE4-CAD3C26F22E5}"/>
              </a:ext>
            </a:extLst>
          </p:cNvPr>
          <p:cNvSpPr txBox="1"/>
          <p:nvPr/>
        </p:nvSpPr>
        <p:spPr>
          <a:xfrm>
            <a:off x="937591" y="1061458"/>
            <a:ext cx="1031681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83B4BB"/>
                </a:solidFill>
              </a:rPr>
              <a:t>REFERÊNCIAS:</a:t>
            </a:r>
          </a:p>
          <a:p>
            <a:endParaRPr lang="pt-BR" sz="2000" dirty="0">
              <a:solidFill>
                <a:srgbClr val="83B4BB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83B4BB"/>
                </a:solidFill>
              </a:rPr>
              <a:t>(Ref. 1) </a:t>
            </a:r>
            <a:r>
              <a:rPr lang="pt-BR" dirty="0">
                <a:solidFill>
                  <a:srgbClr val="83B4BB"/>
                </a:solidFill>
              </a:rPr>
              <a:t>SLACK, Nigel et al.. </a:t>
            </a:r>
            <a:r>
              <a:rPr lang="pt-BR" b="1" i="1" dirty="0">
                <a:solidFill>
                  <a:srgbClr val="83B4BB"/>
                </a:solidFill>
              </a:rPr>
              <a:t>Administração da Produção</a:t>
            </a:r>
            <a:r>
              <a:rPr lang="pt-BR" dirty="0">
                <a:solidFill>
                  <a:srgbClr val="83B4BB"/>
                </a:solidFill>
              </a:rPr>
              <a:t>. </a:t>
            </a:r>
            <a:r>
              <a:rPr lang="en-US" dirty="0">
                <a:solidFill>
                  <a:srgbClr val="83B4BB"/>
                </a:solidFill>
              </a:rPr>
              <a:t>Nigel Slack, Stuart Chambers, e Robert Johnston. </a:t>
            </a:r>
            <a:r>
              <a:rPr lang="pt-BR" dirty="0">
                <a:solidFill>
                  <a:srgbClr val="83B4BB"/>
                </a:solidFill>
              </a:rPr>
              <a:t>1. ed. - 12. reimpressão, São Paulo – SP, Editora Atlas, 2010.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83B4BB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83B4BB"/>
                </a:solidFill>
              </a:rPr>
              <a:t>(Ref. 2) </a:t>
            </a:r>
            <a:r>
              <a:rPr lang="pt-BR" dirty="0">
                <a:solidFill>
                  <a:srgbClr val="83B4BB"/>
                </a:solidFill>
              </a:rPr>
              <a:t>MAURÍCIO, Vianna et al.. </a:t>
            </a:r>
            <a:r>
              <a:rPr lang="pt-BR" b="1" i="1" dirty="0">
                <a:solidFill>
                  <a:srgbClr val="83B4BB"/>
                </a:solidFill>
              </a:rPr>
              <a:t>Design Thinking Inovação em Negócios</a:t>
            </a:r>
            <a:r>
              <a:rPr lang="pt-BR" dirty="0">
                <a:solidFill>
                  <a:srgbClr val="83B4BB"/>
                </a:solidFill>
              </a:rPr>
              <a:t>. Maurício Vianna, Ysmar Vianna, Isabel K. Adler, Brenda Lucena, Beatriz Russo. 1. ed. Rio de Janeiro – RJ, MJV Press, 2012.</a:t>
            </a:r>
          </a:p>
        </p:txBody>
      </p:sp>
    </p:spTree>
    <p:extLst>
      <p:ext uri="{BB962C8B-B14F-4D97-AF65-F5344CB8AC3E}">
        <p14:creationId xmlns:p14="http://schemas.microsoft.com/office/powerpoint/2010/main" val="750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AEC4E0-1C15-49D6-A2F8-A5366AA4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pt-BR" sz="18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 partir da metodologia de DESIGN THINKING</a:t>
            </a:r>
          </a:p>
          <a:p>
            <a:r>
              <a:rPr lang="pt-BR" sz="18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- DE INSIGHTS, DAS IDEIAS AO CONCEITO FINAL - </a:t>
            </a:r>
          </a:p>
        </p:txBody>
      </p:sp>
      <p:sp>
        <p:nvSpPr>
          <p:cNvPr id="5" name="Retângulo: Cantos Diagonais Recortados 8">
            <a:extLst>
              <a:ext uri="{FF2B5EF4-FFF2-40B4-BE49-F238E27FC236}">
                <a16:creationId xmlns:a16="http://schemas.microsoft.com/office/drawing/2014/main" id="{6979FD4A-A053-951B-7414-5FE3B79920D3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cap="all" dirty="0">
              <a:latin typeface="Futura (Light)" panose="020B7200000000000000" pitchFamily="34" charset="0"/>
              <a:cs typeface="Calibri Light"/>
            </a:endParaRPr>
          </a:p>
          <a:p>
            <a:pPr algn="ctr"/>
            <a:r>
              <a:rPr lang="pt-BR" sz="660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(Light)" panose="020B7200000000000000" pitchFamily="34" charset="0"/>
                <a:cs typeface="Calibri Light"/>
              </a:rPr>
              <a:t>Briefing</a:t>
            </a:r>
            <a:endParaRPr lang="pt-BR" sz="4800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(Light)" panose="020B7200000000000000" pitchFamily="34" charset="0"/>
              <a:cs typeface="Calibri Light"/>
            </a:endParaRPr>
          </a:p>
          <a:p>
            <a:pPr algn="ctr"/>
            <a:r>
              <a:rPr lang="pt-BR" sz="3200" dirty="0">
                <a:solidFill>
                  <a:srgbClr val="83B4BB"/>
                </a:solidFill>
                <a:latin typeface="Futura (Light)" panose="020B7200000000000000" pitchFamily="34" charset="0"/>
                <a:cs typeface="Calibri Light"/>
              </a:rPr>
              <a:t>Geração de conceito de produtos </a:t>
            </a:r>
          </a:p>
          <a:p>
            <a:pPr algn="ctr"/>
            <a:r>
              <a:rPr lang="pt-BR" sz="3200" dirty="0">
                <a:solidFill>
                  <a:srgbClr val="83B4BB"/>
                </a:solidFill>
                <a:latin typeface="Futura (Light)" panose="020B7200000000000000" pitchFamily="34" charset="0"/>
                <a:cs typeface="Calibri Light"/>
              </a:rPr>
              <a:t>VMORDEKAI e B2B</a:t>
            </a:r>
          </a:p>
        </p:txBody>
      </p:sp>
    </p:spTree>
    <p:extLst>
      <p:ext uri="{BB962C8B-B14F-4D97-AF65-F5344CB8AC3E}">
        <p14:creationId xmlns:p14="http://schemas.microsoft.com/office/powerpoint/2010/main" val="8659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1093305" y="1465584"/>
            <a:ext cx="10310192" cy="71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Futura (Light)" panose="020B7200000000000000" pitchFamily="34" charset="0"/>
                <a:cs typeface="Calibri"/>
              </a:rPr>
              <a:t>Utilização de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briefing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 apresentado no livro Administração da Produção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(Ref. 1) 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para planejamento e controle de projetos.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Método de gerenciamento do Projeto: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&amp; CONTROLE</a:t>
            </a:r>
            <a:endParaRPr lang="pt-BR" sz="32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4" name="Espaço Reservado para Conteúdo 43">
            <a:extLst>
              <a:ext uri="{FF2B5EF4-FFF2-40B4-BE49-F238E27FC236}">
                <a16:creationId xmlns:a16="http://schemas.microsoft.com/office/drawing/2014/main" id="{288E1760-195D-4F87-84BE-7B04D7B9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641" y="2078234"/>
            <a:ext cx="4538290" cy="342685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01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Compreensão do ambiente do projeto: fatores internos e externos que podem influenciar 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02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Definição do Projeto: estabelecimento dos objetivos, do escopo e da estratégia para 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03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Planejamento do projeto: decisão de como o projeto será executado.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04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Execução técnica: desempenho dos aspectos técnicos do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05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Controle do projeto: garantia de que o projeto está sendo executado de acordo com os planos.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F9C931C-A818-4B74-ADBB-18CE5F8A5EB8}"/>
              </a:ext>
            </a:extLst>
          </p:cNvPr>
          <p:cNvGrpSpPr/>
          <p:nvPr/>
        </p:nvGrpSpPr>
        <p:grpSpPr>
          <a:xfrm>
            <a:off x="1093305" y="2078234"/>
            <a:ext cx="5401916" cy="4637662"/>
            <a:chOff x="1563147" y="2078234"/>
            <a:chExt cx="5401916" cy="4637662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FB66AD6F-4A18-4AA1-B7A8-6041C366F8A7}"/>
                </a:ext>
              </a:extLst>
            </p:cNvPr>
            <p:cNvGrpSpPr/>
            <p:nvPr/>
          </p:nvGrpSpPr>
          <p:grpSpPr>
            <a:xfrm>
              <a:off x="1563147" y="2396286"/>
              <a:ext cx="5015948" cy="4319610"/>
              <a:chOff x="1391478" y="2345504"/>
              <a:chExt cx="5015948" cy="4319610"/>
            </a:xfrm>
          </p:grpSpPr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34D9A1F-2CE8-46FE-B386-61D63A38FED9}"/>
                  </a:ext>
                </a:extLst>
              </p:cNvPr>
              <p:cNvSpPr/>
              <p:nvPr/>
            </p:nvSpPr>
            <p:spPr>
              <a:xfrm>
                <a:off x="1391478" y="2345504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latin typeface="Futura (Light)" panose="020B7200000000000000" pitchFamily="34" charset="0"/>
                  </a:rPr>
                  <a:t>COMPREENSÃO DO AMBIENTE DO PROJETO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B2A631C-544A-4FDA-B330-ED4B837682FF}"/>
                  </a:ext>
                </a:extLst>
              </p:cNvPr>
              <p:cNvSpPr/>
              <p:nvPr/>
            </p:nvSpPr>
            <p:spPr>
              <a:xfrm>
                <a:off x="4870174" y="5634476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CONTROLE DO PROJETO</a:t>
                </a:r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5D533D2-BDA5-4EB9-8441-C6C38E285C98}"/>
                  </a:ext>
                </a:extLst>
              </p:cNvPr>
              <p:cNvSpPr/>
              <p:nvPr/>
            </p:nvSpPr>
            <p:spPr>
              <a:xfrm>
                <a:off x="1391478" y="3520342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DEFINIÇÃO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97341A6-9A1E-4473-A0CE-14998AC11C1A}"/>
                  </a:ext>
                </a:extLst>
              </p:cNvPr>
              <p:cNvSpPr/>
              <p:nvPr/>
            </p:nvSpPr>
            <p:spPr>
              <a:xfrm>
                <a:off x="1391478" y="4695180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latin typeface="Futura (Light)" panose="020B7200000000000000" pitchFamily="34" charset="0"/>
                  </a:rPr>
                  <a:t>PLANEJAMENTO DO PROJETO</a:t>
                </a:r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52650D8-47AD-4433-9601-5E52955F029C}"/>
                  </a:ext>
                </a:extLst>
              </p:cNvPr>
              <p:cNvSpPr/>
              <p:nvPr/>
            </p:nvSpPr>
            <p:spPr>
              <a:xfrm>
                <a:off x="1391478" y="5870018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EXECUÇÃO TÉCNICA</a:t>
                </a:r>
              </a:p>
            </p:txBody>
          </p:sp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E10DADF6-1893-41F9-8485-B47532CB918B}"/>
                  </a:ext>
                </a:extLst>
              </p:cNvPr>
              <p:cNvCxnSpPr>
                <a:stCxn id="3" idx="2"/>
              </p:cNvCxnSpPr>
              <p:nvPr/>
            </p:nvCxnSpPr>
            <p:spPr>
              <a:xfrm>
                <a:off x="2160104" y="3140600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497CD939-B64F-4625-A7E4-4F62FF615AF2}"/>
                  </a:ext>
                </a:extLst>
              </p:cNvPr>
              <p:cNvCxnSpPr/>
              <p:nvPr/>
            </p:nvCxnSpPr>
            <p:spPr>
              <a:xfrm>
                <a:off x="2160104" y="4315438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A0C4670E-3B35-4163-8680-1FD65B1CE684}"/>
                  </a:ext>
                </a:extLst>
              </p:cNvPr>
              <p:cNvCxnSpPr/>
              <p:nvPr/>
            </p:nvCxnSpPr>
            <p:spPr>
              <a:xfrm>
                <a:off x="2153478" y="5490276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: Angulado 17">
                <a:extLst>
                  <a:ext uri="{FF2B5EF4-FFF2-40B4-BE49-F238E27FC236}">
                    <a16:creationId xmlns:a16="http://schemas.microsoft.com/office/drawing/2014/main" id="{C411B30E-273A-4731-B762-1FAECBCD47BA}"/>
                  </a:ext>
                </a:extLst>
              </p:cNvPr>
              <p:cNvCxnSpPr>
                <a:stCxn id="7" idx="0"/>
                <a:endCxn id="9" idx="3"/>
              </p:cNvCxnSpPr>
              <p:nvPr/>
            </p:nvCxnSpPr>
            <p:spPr>
              <a:xfrm rot="16200000" flipV="1">
                <a:off x="3425472" y="3421148"/>
                <a:ext cx="1716586" cy="2710070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ector: Angulado 28">
                <a:extLst>
                  <a:ext uri="{FF2B5EF4-FFF2-40B4-BE49-F238E27FC236}">
                    <a16:creationId xmlns:a16="http://schemas.microsoft.com/office/drawing/2014/main" id="{562F23D6-5F57-44AC-81F4-92F2BF52DEF7}"/>
                  </a:ext>
                </a:extLst>
              </p:cNvPr>
              <p:cNvCxnSpPr>
                <a:cxnSpLocks/>
                <a:stCxn id="7" idx="0"/>
                <a:endCxn id="10" idx="3"/>
              </p:cNvCxnSpPr>
              <p:nvPr/>
            </p:nvCxnSpPr>
            <p:spPr>
              <a:xfrm rot="16200000" flipV="1">
                <a:off x="4012891" y="4008567"/>
                <a:ext cx="541748" cy="2710070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DAA3E86-A88C-4E9C-BC29-40D4C3992FB4}"/>
                  </a:ext>
                </a:extLst>
              </p:cNvPr>
              <p:cNvSpPr txBox="1"/>
              <p:nvPr/>
            </p:nvSpPr>
            <p:spPr>
              <a:xfrm>
                <a:off x="3657598" y="3543821"/>
                <a:ext cx="1186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Mudanças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F53566E-AACD-4FDE-AA0C-A3D1839125C0}"/>
                  </a:ext>
                </a:extLst>
              </p:cNvPr>
              <p:cNvSpPr txBox="1"/>
              <p:nvPr/>
            </p:nvSpPr>
            <p:spPr>
              <a:xfrm>
                <a:off x="3411244" y="4699946"/>
                <a:ext cx="1837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Ações Corretivas</a:t>
                </a:r>
              </a:p>
            </p:txBody>
          </p:sp>
        </p:grp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91143313-21D8-443B-8C27-4B5138C12A1A}"/>
                </a:ext>
              </a:extLst>
            </p:cNvPr>
            <p:cNvSpPr/>
            <p:nvPr/>
          </p:nvSpPr>
          <p:spPr>
            <a:xfrm>
              <a:off x="2945295" y="2078234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1</a:t>
              </a: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873B94C5-EA69-4BB2-998B-A936B776C473}"/>
                </a:ext>
              </a:extLst>
            </p:cNvPr>
            <p:cNvSpPr/>
            <p:nvPr/>
          </p:nvSpPr>
          <p:spPr>
            <a:xfrm>
              <a:off x="2945295" y="3256401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2</a:t>
              </a: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FA2CDF5B-6FF5-46DE-9456-42A9EB960D95}"/>
                </a:ext>
              </a:extLst>
            </p:cNvPr>
            <p:cNvSpPr/>
            <p:nvPr/>
          </p:nvSpPr>
          <p:spPr>
            <a:xfrm>
              <a:off x="2945295" y="4430308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3</a:t>
              </a: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0EB634D1-C841-45A8-BCF7-65FEBC57A9AA}"/>
                </a:ext>
              </a:extLst>
            </p:cNvPr>
            <p:cNvSpPr/>
            <p:nvPr/>
          </p:nvSpPr>
          <p:spPr>
            <a:xfrm>
              <a:off x="2945295" y="5607129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4</a:t>
              </a:r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879CFB1-F8AB-4A0A-81DC-376D743ECDF8}"/>
                </a:ext>
              </a:extLst>
            </p:cNvPr>
            <p:cNvSpPr/>
            <p:nvPr/>
          </p:nvSpPr>
          <p:spPr>
            <a:xfrm>
              <a:off x="6328959" y="5367206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5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ED32C9D-1001-4C50-8C72-1C676C6461BE}"/>
                </a:ext>
              </a:extLst>
            </p:cNvPr>
            <p:cNvSpPr txBox="1"/>
            <p:nvPr/>
          </p:nvSpPr>
          <p:spPr>
            <a:xfrm>
              <a:off x="4482547" y="2396286"/>
              <a:ext cx="217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Ambiente do Projeto</a:t>
              </a:r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5A3559-240E-4683-97A7-201732798D29}"/>
              </a:ext>
            </a:extLst>
          </p:cNvPr>
          <p:cNvSpPr txBox="1"/>
          <p:nvPr/>
        </p:nvSpPr>
        <p:spPr>
          <a:xfrm>
            <a:off x="7208573" y="5505087"/>
            <a:ext cx="4538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Esses estágios comunicam-se mutuamente entre si, garantindo um fluxo de informações e adaptações das medidas de planejamento e controle.</a:t>
            </a:r>
          </a:p>
        </p:txBody>
      </p:sp>
    </p:spTree>
    <p:extLst>
      <p:ext uri="{BB962C8B-B14F-4D97-AF65-F5344CB8AC3E}">
        <p14:creationId xmlns:p14="http://schemas.microsoft.com/office/powerpoint/2010/main" val="394587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385B87-CF28-4096-A14E-8ADD8C994D9A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</a:t>
            </a:r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- Sobre o </a:t>
            </a:r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DESIGN THINKING</a:t>
            </a:r>
            <a:endParaRPr lang="pt-BR" sz="2800" i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DB0CD5-EAE0-44F6-A675-84F5FEACD7D9}"/>
              </a:ext>
            </a:extLst>
          </p:cNvPr>
          <p:cNvSpPr txBox="1"/>
          <p:nvPr/>
        </p:nvSpPr>
        <p:spPr>
          <a:xfrm>
            <a:off x="678873" y="1953491"/>
            <a:ext cx="36690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Avaliação das necessidades do problema ("dores"). Geração de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FFF161-679F-401F-B8F3-99819744A10F}"/>
              </a:ext>
            </a:extLst>
          </p:cNvPr>
          <p:cNvSpPr txBox="1"/>
          <p:nvPr/>
        </p:nvSpPr>
        <p:spPr>
          <a:xfrm>
            <a:off x="1902405" y="3010766"/>
            <a:ext cx="339436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BR" b="1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  <a:endParaRPr lang="pt-BR" dirty="0">
              <a:solidFill>
                <a:schemeClr val="bg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IDEAÇÃO 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- Geração e refinamento das Ideias para se tornarem Conceitos, a partir dos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deixando </a:t>
            </a:r>
            <a:r>
              <a:rPr lang="pt-BR" dirty="0" err="1">
                <a:latin typeface="DIN Next LT Arabic Light" panose="020B0303020203050203" pitchFamily="34" charset="-78"/>
                <a:ea typeface="+mn-lt"/>
                <a:cs typeface="DIN Next LT Arabic Light" panose="020B0303020203050203" pitchFamily="34" charset="-78"/>
              </a:rPr>
              <a:t>operacionalizável</a:t>
            </a:r>
            <a:r>
              <a:rPr lang="pt-BR" dirty="0">
                <a:latin typeface="DIN Next LT Arabic Light" panose="020B0303020203050203" pitchFamily="34" charset="-78"/>
                <a:ea typeface="+mn-lt"/>
                <a:cs typeface="DIN Next LT Arabic Light" panose="020B0303020203050203" pitchFamily="34" charset="-78"/>
              </a:rPr>
              <a:t>.</a:t>
            </a:r>
            <a:endParaRPr lang="pt-BR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68B1152-9965-42D1-9842-1659B159886D}"/>
              </a:ext>
            </a:extLst>
          </p:cNvPr>
          <p:cNvSpPr txBox="1"/>
          <p:nvPr/>
        </p:nvSpPr>
        <p:spPr>
          <a:xfrm>
            <a:off x="5051715" y="4303568"/>
            <a:ext cx="35461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r>
              <a:rPr lang="pt-BR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PROTOTIPAÇÃO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Transformar o Conceito em uma forma concreta/física (tangível), realizar o conceito. 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57A56B2-61A4-43A0-8A13-717BB2B28BD2}"/>
              </a:ext>
            </a:extLst>
          </p:cNvPr>
          <p:cNvSpPr txBox="1"/>
          <p:nvPr/>
        </p:nvSpPr>
        <p:spPr>
          <a:xfrm>
            <a:off x="8695247" y="59151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Esquema das etapas de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Thinking.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421557-F902-4D90-9D5A-E6741076E368}"/>
              </a:ext>
            </a:extLst>
          </p:cNvPr>
          <p:cNvGrpSpPr/>
          <p:nvPr/>
        </p:nvGrpSpPr>
        <p:grpSpPr>
          <a:xfrm>
            <a:off x="4664871" y="1745408"/>
            <a:ext cx="6907792" cy="4088664"/>
            <a:chOff x="6914438" y="1983041"/>
            <a:chExt cx="5049675" cy="298886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76DEBA6-5EE8-4631-8533-2DEAE5B6DA03}"/>
                </a:ext>
              </a:extLst>
            </p:cNvPr>
            <p:cNvSpPr/>
            <p:nvPr/>
          </p:nvSpPr>
          <p:spPr>
            <a:xfrm>
              <a:off x="6914438" y="2292509"/>
              <a:ext cx="1487607" cy="209148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6C820226-8066-4354-9297-143D03BAA9AD}"/>
                </a:ext>
              </a:extLst>
            </p:cNvPr>
            <p:cNvSpPr/>
            <p:nvPr/>
          </p:nvSpPr>
          <p:spPr>
            <a:xfrm>
              <a:off x="8402045" y="2292508"/>
              <a:ext cx="1487607" cy="1137193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8CC6B37-CEB9-4D46-9F55-153B9C466C0B}"/>
                </a:ext>
              </a:extLst>
            </p:cNvPr>
            <p:cNvSpPr/>
            <p:nvPr/>
          </p:nvSpPr>
          <p:spPr>
            <a:xfrm>
              <a:off x="9889652" y="2292509"/>
              <a:ext cx="2074460" cy="2365494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9651B90-E018-49FB-8041-D798B9A1F448}"/>
                </a:ext>
              </a:extLst>
            </p:cNvPr>
            <p:cNvSpPr/>
            <p:nvPr/>
          </p:nvSpPr>
          <p:spPr>
            <a:xfrm>
              <a:off x="8402044" y="2292509"/>
              <a:ext cx="586855" cy="533224"/>
            </a:xfrm>
            <a:prstGeom prst="rect">
              <a:avLst/>
            </a:prstGeom>
            <a:solidFill>
              <a:srgbClr val="4B3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89E8EF5-A7FE-45C0-94DC-7B39AA518F6D}"/>
                </a:ext>
              </a:extLst>
            </p:cNvPr>
            <p:cNvSpPr/>
            <p:nvPr/>
          </p:nvSpPr>
          <p:spPr>
            <a:xfrm>
              <a:off x="9889652" y="2292508"/>
              <a:ext cx="586855" cy="1437447"/>
            </a:xfrm>
            <a:prstGeom prst="rect">
              <a:avLst/>
            </a:prstGeom>
            <a:solidFill>
              <a:srgbClr val="4B3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4E08B20E-F0D5-4747-9D50-A0445491FF5D}"/>
                </a:ext>
              </a:extLst>
            </p:cNvPr>
            <p:cNvCxnSpPr/>
            <p:nvPr/>
          </p:nvCxnSpPr>
          <p:spPr>
            <a:xfrm>
              <a:off x="7888168" y="2236482"/>
              <a:ext cx="0" cy="1201484"/>
            </a:xfrm>
            <a:prstGeom prst="line">
              <a:avLst/>
            </a:prstGeom>
            <a:ln w="9525" cap="flat" cmpd="sng" algn="ctr">
              <a:solidFill>
                <a:srgbClr val="C6483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C2AE953C-3F9D-4C46-9401-4A7FE0394CFE}"/>
                </a:ext>
              </a:extLst>
            </p:cNvPr>
            <p:cNvCxnSpPr/>
            <p:nvPr/>
          </p:nvCxnSpPr>
          <p:spPr>
            <a:xfrm>
              <a:off x="8988899" y="2236482"/>
              <a:ext cx="0" cy="1201484"/>
            </a:xfrm>
            <a:prstGeom prst="line">
              <a:avLst/>
            </a:prstGeom>
            <a:ln w="9525" cap="flat" cmpd="sng" algn="ctr">
              <a:solidFill>
                <a:srgbClr val="C6483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Seta: Pentágono 21">
              <a:extLst>
                <a:ext uri="{FF2B5EF4-FFF2-40B4-BE49-F238E27FC236}">
                  <a16:creationId xmlns:a16="http://schemas.microsoft.com/office/drawing/2014/main" id="{914607AC-82FC-406E-8309-D65D999E54B4}"/>
                </a:ext>
              </a:extLst>
            </p:cNvPr>
            <p:cNvSpPr/>
            <p:nvPr/>
          </p:nvSpPr>
          <p:spPr>
            <a:xfrm>
              <a:off x="6914438" y="2501657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IMERSÃO</a:t>
              </a:r>
            </a:p>
          </p:txBody>
        </p:sp>
        <p:sp>
          <p:nvSpPr>
            <p:cNvPr id="23" name="Seta: Pentágono 22">
              <a:extLst>
                <a:ext uri="{FF2B5EF4-FFF2-40B4-BE49-F238E27FC236}">
                  <a16:creationId xmlns:a16="http://schemas.microsoft.com/office/drawing/2014/main" id="{394036CF-E054-4619-9C18-39BC86147457}"/>
                </a:ext>
              </a:extLst>
            </p:cNvPr>
            <p:cNvSpPr/>
            <p:nvPr/>
          </p:nvSpPr>
          <p:spPr>
            <a:xfrm>
              <a:off x="8406121" y="3429705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IDEAÇÃO</a:t>
              </a:r>
            </a:p>
          </p:txBody>
        </p:sp>
        <p:sp>
          <p:nvSpPr>
            <p:cNvPr id="24" name="Seta: Pentágono 23">
              <a:extLst>
                <a:ext uri="{FF2B5EF4-FFF2-40B4-BE49-F238E27FC236}">
                  <a16:creationId xmlns:a16="http://schemas.microsoft.com/office/drawing/2014/main" id="{489994CB-C9C7-4AAA-A655-F766732FBF67}"/>
                </a:ext>
              </a:extLst>
            </p:cNvPr>
            <p:cNvSpPr/>
            <p:nvPr/>
          </p:nvSpPr>
          <p:spPr>
            <a:xfrm>
              <a:off x="9889652" y="4371399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PROTOTIPAÇÃO</a:t>
              </a:r>
            </a:p>
          </p:txBody>
        </p: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1C68B67D-A8D0-4FEF-8791-13464CFC9383}"/>
                </a:ext>
              </a:extLst>
            </p:cNvPr>
            <p:cNvCxnSpPr/>
            <p:nvPr/>
          </p:nvCxnSpPr>
          <p:spPr>
            <a:xfrm>
              <a:off x="6914438" y="2292508"/>
              <a:ext cx="5049675" cy="0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E2D61E9-C6BD-4F72-B94B-D7724DA37A67}"/>
                </a:ext>
              </a:extLst>
            </p:cNvPr>
            <p:cNvCxnSpPr/>
            <p:nvPr/>
          </p:nvCxnSpPr>
          <p:spPr>
            <a:xfrm>
              <a:off x="8394935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39C54D8F-BE7E-443D-8E24-7B540B2B7ADE}"/>
                </a:ext>
              </a:extLst>
            </p:cNvPr>
            <p:cNvCxnSpPr/>
            <p:nvPr/>
          </p:nvCxnSpPr>
          <p:spPr>
            <a:xfrm>
              <a:off x="9889652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17615A6-9972-4588-B672-AE94C1B0F82E}"/>
                </a:ext>
              </a:extLst>
            </p:cNvPr>
            <p:cNvCxnSpPr/>
            <p:nvPr/>
          </p:nvCxnSpPr>
          <p:spPr>
            <a:xfrm>
              <a:off x="6914438" y="2225450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E8E15301-9A04-4E0C-964A-39FC54493743}"/>
                </a:ext>
              </a:extLst>
            </p:cNvPr>
            <p:cNvCxnSpPr/>
            <p:nvPr/>
          </p:nvCxnSpPr>
          <p:spPr>
            <a:xfrm>
              <a:off x="11964113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Arco 29">
              <a:extLst>
                <a:ext uri="{FF2B5EF4-FFF2-40B4-BE49-F238E27FC236}">
                  <a16:creationId xmlns:a16="http://schemas.microsoft.com/office/drawing/2014/main" id="{FF78325E-C05F-45DA-9E78-B9FB37BA7CB9}"/>
                </a:ext>
              </a:extLst>
            </p:cNvPr>
            <p:cNvSpPr/>
            <p:nvPr/>
          </p:nvSpPr>
          <p:spPr>
            <a:xfrm>
              <a:off x="6914438" y="1983041"/>
              <a:ext cx="5049675" cy="633545"/>
            </a:xfrm>
            <a:prstGeom prst="arc">
              <a:avLst>
                <a:gd name="adj1" fmla="val 10818511"/>
                <a:gd name="adj2" fmla="val 0"/>
              </a:avLst>
            </a:prstGeom>
            <a:noFill/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Arco 30">
              <a:extLst>
                <a:ext uri="{FF2B5EF4-FFF2-40B4-BE49-F238E27FC236}">
                  <a16:creationId xmlns:a16="http://schemas.microsoft.com/office/drawing/2014/main" id="{F87239B3-FC3A-415D-8991-6FE8AF5C62CD}"/>
                </a:ext>
              </a:extLst>
            </p:cNvPr>
            <p:cNvSpPr/>
            <p:nvPr/>
          </p:nvSpPr>
          <p:spPr>
            <a:xfrm>
              <a:off x="8388397" y="2038534"/>
              <a:ext cx="3575716" cy="534679"/>
            </a:xfrm>
            <a:prstGeom prst="arc">
              <a:avLst>
                <a:gd name="adj1" fmla="val 10797523"/>
                <a:gd name="adj2" fmla="val 21553362"/>
              </a:avLst>
            </a:prstGeom>
            <a:noFill/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0FF835AF-0A38-4037-8407-B56CDB4C0FD8}"/>
                </a:ext>
              </a:extLst>
            </p:cNvPr>
            <p:cNvSpPr/>
            <p:nvPr/>
          </p:nvSpPr>
          <p:spPr>
            <a:xfrm>
              <a:off x="7276693" y="2043222"/>
              <a:ext cx="203200" cy="96244"/>
            </a:xfrm>
            <a:prstGeom prst="triangle">
              <a:avLst/>
            </a:prstGeom>
            <a:solidFill>
              <a:srgbClr val="4B3951"/>
            </a:solidFill>
            <a:ln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793A6F6-457B-4594-93BC-474EF75ABFDE}"/>
                </a:ext>
              </a:extLst>
            </p:cNvPr>
            <p:cNvSpPr/>
            <p:nvPr/>
          </p:nvSpPr>
          <p:spPr>
            <a:xfrm>
              <a:off x="8785699" y="2043222"/>
              <a:ext cx="203200" cy="96244"/>
            </a:xfrm>
            <a:prstGeom prst="triangle">
              <a:avLst/>
            </a:prstGeom>
            <a:solidFill>
              <a:srgbClr val="4B3951"/>
            </a:solidFill>
            <a:ln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7CF276E9-6F4B-4164-9870-49E2E578CDEB}"/>
                </a:ext>
              </a:extLst>
            </p:cNvPr>
            <p:cNvSpPr txBox="1"/>
            <p:nvPr/>
          </p:nvSpPr>
          <p:spPr>
            <a:xfrm>
              <a:off x="7848095" y="3132594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rgbClr val="140F16"/>
                  </a:solidFill>
                  <a:latin typeface="DIN Neuzeit Grotesk Std Bold Cn" panose="020B0606020203030204" pitchFamily="34" charset="0"/>
                </a:rPr>
                <a:t>ANÁLISE &amp; SÍNTESE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CD8290-6D7D-BC49-854B-0921DFABAE26}"/>
              </a:ext>
            </a:extLst>
          </p:cNvPr>
          <p:cNvSpPr txBox="1"/>
          <p:nvPr/>
        </p:nvSpPr>
        <p:spPr>
          <a:xfrm>
            <a:off x="424070" y="6099782"/>
            <a:ext cx="1398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2)</a:t>
            </a:r>
          </a:p>
        </p:txBody>
      </p:sp>
    </p:spTree>
    <p:extLst>
      <p:ext uri="{BB962C8B-B14F-4D97-AF65-F5344CB8AC3E}">
        <p14:creationId xmlns:p14="http://schemas.microsoft.com/office/powerpoint/2010/main" val="112435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529823" y="1516341"/>
            <a:ext cx="10310192" cy="71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Futura (Light)" panose="020B7200000000000000" pitchFamily="34" charset="0"/>
                <a:cs typeface="Calibri"/>
              </a:rPr>
              <a:t>Adaptação pela </a:t>
            </a:r>
            <a:r>
              <a:rPr lang="pt-BR" sz="24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 do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briefing 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com processos de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Design Thinking: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 de Criação,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&amp; CONTROLE</a:t>
            </a:r>
            <a:endParaRPr lang="pt-BR" sz="32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4" name="Espaço Reservado para Conteúdo 43">
            <a:extLst>
              <a:ext uri="{FF2B5EF4-FFF2-40B4-BE49-F238E27FC236}">
                <a16:creationId xmlns:a16="http://schemas.microsoft.com/office/drawing/2014/main" id="{288E1760-195D-4F87-84BE-7B04D7B9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723" y="2005662"/>
            <a:ext cx="5055288" cy="473673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Compreensão do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fatores internos e externos que podem influenciar o projeto.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</a:t>
            </a:r>
            <a:r>
              <a:rPr lang="pt-BR" sz="1600" b="1" i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cartões insights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IDEAÇÃO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Definição do Projeto: estabelecimento dos objetivos, do escopo e da estratégia para o projeto.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transformar ideias em conceitos.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cap="all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Planejamento do projeto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 decisão de como o projeto será executado.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Planejamento.</a:t>
            </a:r>
            <a:endParaRPr lang="pt-BR" sz="16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PROTOTIPAÇÃO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Execução técnica: desempenho dos aspectos técnicos do projeto. Retorna ao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sendo acompanhado pela gestão da melhoria continuada e gerando novos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materialização do conceito, melhoria continuada.</a:t>
            </a:r>
            <a:endParaRPr lang="pt-BR" sz="16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cap="all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Controle do projeto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–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garantia de que o projeto está sendo executado de acordo com os planos.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Controle. Se comunica também com a IMERSÃO,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ressignificando 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Projeto.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1F52CAE-1514-460E-AB34-F479861676CD}"/>
              </a:ext>
            </a:extLst>
          </p:cNvPr>
          <p:cNvGrpSpPr/>
          <p:nvPr/>
        </p:nvGrpSpPr>
        <p:grpSpPr>
          <a:xfrm>
            <a:off x="1243828" y="1889823"/>
            <a:ext cx="5586895" cy="4736736"/>
            <a:chOff x="1093305" y="1841465"/>
            <a:chExt cx="5780563" cy="4900933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3F9C931C-A818-4B74-ADBB-18CE5F8A5EB8}"/>
                </a:ext>
              </a:extLst>
            </p:cNvPr>
            <p:cNvGrpSpPr/>
            <p:nvPr/>
          </p:nvGrpSpPr>
          <p:grpSpPr>
            <a:xfrm>
              <a:off x="1093305" y="1961320"/>
              <a:ext cx="5401916" cy="4781078"/>
              <a:chOff x="1563147" y="2078234"/>
              <a:chExt cx="5401916" cy="4637662"/>
            </a:xfrm>
          </p:grpSpPr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FB66AD6F-4A18-4AA1-B7A8-6041C366F8A7}"/>
                  </a:ext>
                </a:extLst>
              </p:cNvPr>
              <p:cNvGrpSpPr/>
              <p:nvPr/>
            </p:nvGrpSpPr>
            <p:grpSpPr>
              <a:xfrm>
                <a:off x="1563147" y="2396286"/>
                <a:ext cx="5015948" cy="4319610"/>
                <a:chOff x="1391478" y="2345504"/>
                <a:chExt cx="5015948" cy="4319610"/>
              </a:xfrm>
            </p:grpSpPr>
            <p:sp>
              <p:nvSpPr>
                <p:cNvPr id="3" name="Retângulo 2">
                  <a:extLst>
                    <a:ext uri="{FF2B5EF4-FFF2-40B4-BE49-F238E27FC236}">
                      <a16:creationId xmlns:a16="http://schemas.microsoft.com/office/drawing/2014/main" id="{D34D9A1F-2CE8-46FE-B386-61D63A38FED9}"/>
                    </a:ext>
                  </a:extLst>
                </p:cNvPr>
                <p:cNvSpPr/>
                <p:nvPr/>
              </p:nvSpPr>
              <p:spPr>
                <a:xfrm>
                  <a:off x="1391478" y="2345504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IMERSÃO</a:t>
                  </a:r>
                </a:p>
              </p:txBody>
            </p:sp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9B2A631C-544A-4FDA-B330-ED4B837682FF}"/>
                    </a:ext>
                  </a:extLst>
                </p:cNvPr>
                <p:cNvSpPr/>
                <p:nvPr/>
              </p:nvSpPr>
              <p:spPr>
                <a:xfrm>
                  <a:off x="4870174" y="5634476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CONTROLE DO PROJETO</a:t>
                  </a:r>
                </a:p>
              </p:txBody>
            </p:sp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45D533D2-BDA5-4EB9-8441-C6C38E285C98}"/>
                    </a:ext>
                  </a:extLst>
                </p:cNvPr>
                <p:cNvSpPr/>
                <p:nvPr/>
              </p:nvSpPr>
              <p:spPr>
                <a:xfrm>
                  <a:off x="1391478" y="3520342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IDEAÇÃO</a:t>
                  </a:r>
                </a:p>
              </p:txBody>
            </p:sp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697341A6-9A1E-4473-A0CE-14998AC11C1A}"/>
                    </a:ext>
                  </a:extLst>
                </p:cNvPr>
                <p:cNvSpPr/>
                <p:nvPr/>
              </p:nvSpPr>
              <p:spPr>
                <a:xfrm>
                  <a:off x="1391478" y="4695180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latin typeface="Futura (Light)" panose="020B7200000000000000" pitchFamily="34" charset="0"/>
                    </a:rPr>
                    <a:t>PLANEJAMENTO DO PROJETO</a:t>
                  </a:r>
                </a:p>
              </p:txBody>
            </p:sp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352650D8-47AD-4433-9601-5E52955F029C}"/>
                    </a:ext>
                  </a:extLst>
                </p:cNvPr>
                <p:cNvSpPr/>
                <p:nvPr/>
              </p:nvSpPr>
              <p:spPr>
                <a:xfrm>
                  <a:off x="1391478" y="5870018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latin typeface="Futura (Light)" panose="020B7200000000000000" pitchFamily="34" charset="0"/>
                    </a:rPr>
                    <a:t>PROTOTIPAÇÃO</a:t>
                  </a:r>
                </a:p>
              </p:txBody>
            </p:sp>
            <p:cxnSp>
              <p:nvCxnSpPr>
                <p:cNvPr id="12" name="Conector de Seta Reta 11">
                  <a:extLst>
                    <a:ext uri="{FF2B5EF4-FFF2-40B4-BE49-F238E27FC236}">
                      <a16:creationId xmlns:a16="http://schemas.microsoft.com/office/drawing/2014/main" id="{E10DADF6-1893-41F9-8485-B47532CB918B}"/>
                    </a:ext>
                  </a:extLst>
                </p:cNvPr>
                <p:cNvCxnSpPr>
                  <a:stCxn id="3" idx="2"/>
                </p:cNvCxnSpPr>
                <p:nvPr/>
              </p:nvCxnSpPr>
              <p:spPr>
                <a:xfrm>
                  <a:off x="2160104" y="3140600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de Seta Reta 12">
                  <a:extLst>
                    <a:ext uri="{FF2B5EF4-FFF2-40B4-BE49-F238E27FC236}">
                      <a16:creationId xmlns:a16="http://schemas.microsoft.com/office/drawing/2014/main" id="{497CD939-B64F-4625-A7E4-4F62FF615AF2}"/>
                    </a:ext>
                  </a:extLst>
                </p:cNvPr>
                <p:cNvCxnSpPr/>
                <p:nvPr/>
              </p:nvCxnSpPr>
              <p:spPr>
                <a:xfrm>
                  <a:off x="2160104" y="4315438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de Seta Reta 13">
                  <a:extLst>
                    <a:ext uri="{FF2B5EF4-FFF2-40B4-BE49-F238E27FC236}">
                      <a16:creationId xmlns:a16="http://schemas.microsoft.com/office/drawing/2014/main" id="{A0C4670E-3B35-4163-8680-1FD65B1CE684}"/>
                    </a:ext>
                  </a:extLst>
                </p:cNvPr>
                <p:cNvCxnSpPr/>
                <p:nvPr/>
              </p:nvCxnSpPr>
              <p:spPr>
                <a:xfrm>
                  <a:off x="2153478" y="5490276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: Angulado 17">
                  <a:extLst>
                    <a:ext uri="{FF2B5EF4-FFF2-40B4-BE49-F238E27FC236}">
                      <a16:creationId xmlns:a16="http://schemas.microsoft.com/office/drawing/2014/main" id="{C411B30E-273A-4731-B762-1FAECBCD47BA}"/>
                    </a:ext>
                  </a:extLst>
                </p:cNvPr>
                <p:cNvCxnSpPr>
                  <a:stCxn id="7" idx="0"/>
                  <a:endCxn id="9" idx="3"/>
                </p:cNvCxnSpPr>
                <p:nvPr/>
              </p:nvCxnSpPr>
              <p:spPr>
                <a:xfrm rot="16200000" flipV="1">
                  <a:off x="3425472" y="3421148"/>
                  <a:ext cx="1716586" cy="2710070"/>
                </a:xfrm>
                <a:prstGeom prst="bentConnector2">
                  <a:avLst/>
                </a:prstGeom>
                <a:ln w="38100">
                  <a:solidFill>
                    <a:srgbClr val="4B3951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: Angulado 28">
                  <a:extLst>
                    <a:ext uri="{FF2B5EF4-FFF2-40B4-BE49-F238E27FC236}">
                      <a16:creationId xmlns:a16="http://schemas.microsoft.com/office/drawing/2014/main" id="{562F23D6-5F57-44AC-81F4-92F2BF52DEF7}"/>
                    </a:ext>
                  </a:extLst>
                </p:cNvPr>
                <p:cNvCxnSpPr>
                  <a:cxnSpLocks/>
                  <a:stCxn id="7" idx="0"/>
                  <a:endCxn id="10" idx="3"/>
                </p:cNvCxnSpPr>
                <p:nvPr/>
              </p:nvCxnSpPr>
              <p:spPr>
                <a:xfrm rot="16200000" flipV="1">
                  <a:off x="4012891" y="4008567"/>
                  <a:ext cx="541748" cy="2710070"/>
                </a:xfrm>
                <a:prstGeom prst="bentConnector2">
                  <a:avLst/>
                </a:prstGeom>
                <a:ln w="38100">
                  <a:solidFill>
                    <a:srgbClr val="4B3951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CaixaDeTexto 35">
                  <a:extLst>
                    <a:ext uri="{FF2B5EF4-FFF2-40B4-BE49-F238E27FC236}">
                      <a16:creationId xmlns:a16="http://schemas.microsoft.com/office/drawing/2014/main" id="{DDAA3E86-A88C-4E9C-BC29-40D4C3992FB4}"/>
                    </a:ext>
                  </a:extLst>
                </p:cNvPr>
                <p:cNvSpPr txBox="1"/>
                <p:nvPr/>
              </p:nvSpPr>
              <p:spPr>
                <a:xfrm>
                  <a:off x="3657598" y="3543821"/>
                  <a:ext cx="11865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DIN Next LT Arabic Light" panose="020B0303020203050203" pitchFamily="34" charset="-78"/>
                      <a:cs typeface="DIN Next LT Arabic Light" panose="020B0303020203050203" pitchFamily="34" charset="-78"/>
                    </a:rPr>
                    <a:t>Mudanças</a:t>
                  </a:r>
                </a:p>
              </p:txBody>
            </p: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EF53566E-AACD-4FDE-AA0C-A3D1839125C0}"/>
                    </a:ext>
                  </a:extLst>
                </p:cNvPr>
                <p:cNvSpPr txBox="1"/>
                <p:nvPr/>
              </p:nvSpPr>
              <p:spPr>
                <a:xfrm>
                  <a:off x="3411244" y="4699946"/>
                  <a:ext cx="18373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DIN Next LT Arabic Light" panose="020B0303020203050203" pitchFamily="34" charset="-78"/>
                      <a:cs typeface="DIN Next LT Arabic Light" panose="020B0303020203050203" pitchFamily="34" charset="-78"/>
                    </a:rPr>
                    <a:t>Ações Corretivas</a:t>
                  </a:r>
                </a:p>
              </p:txBody>
            </p:sp>
          </p:grp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91143313-21D8-443B-8C27-4B5138C12A1A}"/>
                  </a:ext>
                </a:extLst>
              </p:cNvPr>
              <p:cNvSpPr/>
              <p:nvPr/>
            </p:nvSpPr>
            <p:spPr>
              <a:xfrm>
                <a:off x="2945295" y="2078234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1</a:t>
                </a:r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873B94C5-EA69-4BB2-998B-A936B776C473}"/>
                  </a:ext>
                </a:extLst>
              </p:cNvPr>
              <p:cNvSpPr/>
              <p:nvPr/>
            </p:nvSpPr>
            <p:spPr>
              <a:xfrm>
                <a:off x="2945295" y="3256401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2</a:t>
                </a:r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FA2CDF5B-6FF5-46DE-9456-42A9EB960D95}"/>
                  </a:ext>
                </a:extLst>
              </p:cNvPr>
              <p:cNvSpPr/>
              <p:nvPr/>
            </p:nvSpPr>
            <p:spPr>
              <a:xfrm>
                <a:off x="2945295" y="4430308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3</a:t>
                </a:r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0EB634D1-C841-45A8-BCF7-65FEBC57A9AA}"/>
                  </a:ext>
                </a:extLst>
              </p:cNvPr>
              <p:cNvSpPr/>
              <p:nvPr/>
            </p:nvSpPr>
            <p:spPr>
              <a:xfrm>
                <a:off x="2945295" y="5607129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4</a:t>
                </a:r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0879CFB1-F8AB-4A0A-81DC-376D743ECDF8}"/>
                  </a:ext>
                </a:extLst>
              </p:cNvPr>
              <p:cNvSpPr/>
              <p:nvPr/>
            </p:nvSpPr>
            <p:spPr>
              <a:xfrm>
                <a:off x="6328959" y="5367206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5</a:t>
                </a:r>
              </a:p>
            </p:txBody>
          </p:sp>
        </p:grp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E2CF2348-BFE4-47A1-BE67-8B74BDCF12BA}"/>
                </a:ext>
              </a:extLst>
            </p:cNvPr>
            <p:cNvSpPr/>
            <p:nvPr/>
          </p:nvSpPr>
          <p:spPr>
            <a:xfrm>
              <a:off x="4919719" y="2186558"/>
              <a:ext cx="1537252" cy="1017355"/>
            </a:xfrm>
            <a:prstGeom prst="roundRect">
              <a:avLst/>
            </a:prstGeom>
            <a:solidFill>
              <a:srgbClr val="A78CB0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rgbClr val="4B3951"/>
                  </a:solidFill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IMERSÃO</a:t>
              </a:r>
            </a:p>
            <a:p>
              <a:pPr algn="ctr"/>
              <a:r>
                <a:rPr lang="pt-BR" sz="1200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SUPERFÍCIE </a:t>
              </a:r>
            </a:p>
            <a:p>
              <a:pPr algn="ctr"/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↓</a:t>
              </a:r>
              <a:endParaRPr lang="pt-BR" sz="1200" dirty="0">
                <a:latin typeface="DIN Next LT Arabic Light" panose="020B0303020203050203" pitchFamily="34" charset="-78"/>
                <a:cs typeface="DIN Next LT Arabic Light" panose="020B0303020203050203" pitchFamily="34" charset="-78"/>
              </a:endParaRPr>
            </a:p>
            <a:p>
              <a:pPr algn="ctr"/>
              <a:r>
                <a:rPr lang="pt-BR" sz="1200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PROFUNDIDADE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E22E1E4-077C-44A2-8F23-C8C265A47E6A}"/>
                </a:ext>
              </a:extLst>
            </p:cNvPr>
            <p:cNvSpPr txBox="1"/>
            <p:nvPr/>
          </p:nvSpPr>
          <p:spPr>
            <a:xfrm>
              <a:off x="4502822" y="1841465"/>
              <a:ext cx="2371046" cy="318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1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(Ambiente do Projeto)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4F6A429-55AF-4F67-B770-D080ED6E7108}"/>
                </a:ext>
              </a:extLst>
            </p:cNvPr>
            <p:cNvSpPr txBox="1"/>
            <p:nvPr/>
          </p:nvSpPr>
          <p:spPr>
            <a:xfrm>
              <a:off x="3400724" y="232313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Insights</a:t>
              </a:r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0A8032D-169A-4FF3-BEC0-105C8FA1FE0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5688345" y="3203913"/>
              <a:ext cx="0" cy="2490722"/>
            </a:xfrm>
            <a:prstGeom prst="straightConnector1">
              <a:avLst/>
            </a:prstGeom>
            <a:ln w="38100">
              <a:solidFill>
                <a:srgbClr val="4B395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E0AA46C-6E35-4215-A552-65421ABF4DAD}"/>
              </a:ext>
            </a:extLst>
          </p:cNvPr>
          <p:cNvCxnSpPr>
            <a:stCxn id="6" idx="1"/>
            <a:endCxn id="3" idx="3"/>
          </p:cNvCxnSpPr>
          <p:nvPr/>
        </p:nvCxnSpPr>
        <p:spPr>
          <a:xfrm flipH="1">
            <a:off x="2729577" y="2714989"/>
            <a:ext cx="2212467" cy="3686"/>
          </a:xfrm>
          <a:prstGeom prst="straightConnector1">
            <a:avLst/>
          </a:prstGeom>
          <a:ln w="38100">
            <a:solidFill>
              <a:srgbClr val="4B395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1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AD7FE-0786-447C-B8DC-19132E8B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459"/>
            <a:ext cx="10515600" cy="1519482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latin typeface="Futura (Light)" panose="020B7200000000000000" pitchFamily="34" charset="0"/>
                <a:cs typeface="Calibri Light"/>
              </a:rPr>
              <a:t>1. As duas fases da</a:t>
            </a:r>
            <a:br>
              <a:rPr lang="pt-BR" sz="3600" dirty="0">
                <a:latin typeface="Futura (Light)" panose="020B7200000000000000" pitchFamily="34" charset="0"/>
                <a:cs typeface="Calibri Light"/>
              </a:rPr>
            </a:br>
            <a:r>
              <a:rPr lang="pt-BR" dirty="0">
                <a:latin typeface="Futura (Light)" panose="020B7200000000000000" pitchFamily="34" charset="0"/>
                <a:cs typeface="Calibri Light"/>
              </a:rPr>
              <a:t>IMERSÃO: </a:t>
            </a:r>
            <a:br>
              <a:rPr lang="pt-BR" dirty="0">
                <a:cs typeface="Calibri Light"/>
              </a:rPr>
            </a:b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42F250B-D6BA-47B3-9629-1E30E575DE97}"/>
              </a:ext>
            </a:extLst>
          </p:cNvPr>
          <p:cNvGrpSpPr/>
          <p:nvPr/>
        </p:nvGrpSpPr>
        <p:grpSpPr>
          <a:xfrm>
            <a:off x="7991061" y="1240159"/>
            <a:ext cx="2517914" cy="4377681"/>
            <a:chOff x="4346712" y="1027906"/>
            <a:chExt cx="2517914" cy="4377681"/>
          </a:xfrm>
        </p:grpSpPr>
        <p:sp>
          <p:nvSpPr>
            <p:cNvPr id="5" name="Retângulo: Cantos Diagonais Arredondados 4">
              <a:extLst>
                <a:ext uri="{FF2B5EF4-FFF2-40B4-BE49-F238E27FC236}">
                  <a16:creationId xmlns:a16="http://schemas.microsoft.com/office/drawing/2014/main" id="{76DC5788-D963-49EF-B82B-74453CA0B2BE}"/>
                </a:ext>
              </a:extLst>
            </p:cNvPr>
            <p:cNvSpPr/>
            <p:nvPr/>
          </p:nvSpPr>
          <p:spPr>
            <a:xfrm>
              <a:off x="4346713" y="1027906"/>
              <a:ext cx="2517913" cy="1325563"/>
            </a:xfrm>
            <a:prstGeom prst="round2DiagRect">
              <a:avLst/>
            </a:prstGeom>
            <a:solidFill>
              <a:srgbClr val="C64832"/>
            </a:solidFill>
            <a:ln w="38100"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Futura (Light)" panose="020B7200000000000000" pitchFamily="34" charset="0"/>
                </a:rPr>
                <a:t>SUPERFÍCIE</a:t>
              </a:r>
            </a:p>
          </p:txBody>
        </p:sp>
        <p:sp>
          <p:nvSpPr>
            <p:cNvPr id="9" name="Retângulo: Cantos Diagonais Arredondados 8">
              <a:extLst>
                <a:ext uri="{FF2B5EF4-FFF2-40B4-BE49-F238E27FC236}">
                  <a16:creationId xmlns:a16="http://schemas.microsoft.com/office/drawing/2014/main" id="{44C1D025-632D-4E1E-9195-F9C208128D08}"/>
                </a:ext>
              </a:extLst>
            </p:cNvPr>
            <p:cNvSpPr/>
            <p:nvPr/>
          </p:nvSpPr>
          <p:spPr>
            <a:xfrm>
              <a:off x="4346712" y="4080024"/>
              <a:ext cx="2517913" cy="1325563"/>
            </a:xfrm>
            <a:prstGeom prst="round2DiagRect">
              <a:avLst/>
            </a:prstGeom>
            <a:solidFill>
              <a:srgbClr val="C64832"/>
            </a:solidFill>
            <a:ln w="38100"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Futura (Light)" panose="020B7200000000000000" pitchFamily="34" charset="0"/>
                </a:rPr>
                <a:t>PROFUNDIDADE</a:t>
              </a:r>
              <a:endParaRPr lang="pt-BR" dirty="0">
                <a:latin typeface="Futura (Light)" panose="020B7200000000000000" pitchFamily="34" charset="0"/>
              </a:endParaRP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05FC105-86C2-4867-87A5-98A6A521F19D}"/>
                </a:ext>
              </a:extLst>
            </p:cNvPr>
            <p:cNvCxnSpPr/>
            <p:nvPr/>
          </p:nvCxnSpPr>
          <p:spPr>
            <a:xfrm>
              <a:off x="5605668" y="2464904"/>
              <a:ext cx="0" cy="1484244"/>
            </a:xfrm>
            <a:prstGeom prst="straightConnector1">
              <a:avLst/>
            </a:prstGeom>
            <a:ln w="38100">
              <a:solidFill>
                <a:srgbClr val="4B395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31072D48-ACDE-491E-B58D-0037DD020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479"/>
            <a:ext cx="6596269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 partir de uma </a:t>
            </a:r>
            <a:r>
              <a:rPr lang="pt-BR" sz="24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em Superfície 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do Ambiente do Projeto até uma </a:t>
            </a:r>
            <a:r>
              <a:rPr lang="pt-BR" sz="24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em Profundidade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podemos extrair </a:t>
            </a:r>
            <a:r>
              <a:rPr lang="pt-BR" sz="24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cartões de insight 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que posteriormente serão transformados em ideia.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sz="24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/>
              <a:t>Através dessa etapa há compreensão das </a:t>
            </a:r>
            <a:r>
              <a:rPr lang="pt-BR" sz="2400" b="1" dirty="0"/>
              <a:t>necessidade do usuário e adaptação dos materiais disponíveis</a:t>
            </a:r>
            <a:r>
              <a:rPr lang="pt-BR" sz="2400" dirty="0"/>
              <a:t> para a posterior prototipação.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3289FA5-B0FF-1389-3A52-F29E17BDBC76}"/>
              </a:ext>
            </a:extLst>
          </p:cNvPr>
          <p:cNvSpPr txBox="1"/>
          <p:nvPr/>
        </p:nvSpPr>
        <p:spPr>
          <a:xfrm>
            <a:off x="10734261" y="6078055"/>
            <a:ext cx="120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2)</a:t>
            </a:r>
          </a:p>
        </p:txBody>
      </p:sp>
    </p:spTree>
    <p:extLst>
      <p:ext uri="{BB962C8B-B14F-4D97-AF65-F5344CB8AC3E}">
        <p14:creationId xmlns:p14="http://schemas.microsoft.com/office/powerpoint/2010/main" val="381818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66F12-8E15-4C54-B3CD-A8288D47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79" y="2078422"/>
            <a:ext cx="3626984" cy="1325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pt-BR" sz="3600" kern="1200" dirty="0">
                <a:solidFill>
                  <a:srgbClr val="000000"/>
                </a:solidFill>
                <a:latin typeface="Futura (Light)" panose="020B7200000000000000" pitchFamily="34" charset="0"/>
              </a:rPr>
              <a:t>Da ideia ao </a:t>
            </a:r>
            <a:br>
              <a:rPr lang="pt-BR" sz="3600" dirty="0">
                <a:solidFill>
                  <a:srgbClr val="000000"/>
                </a:solidFill>
                <a:latin typeface="Futura (Light)" panose="020B7200000000000000" pitchFamily="34" charset="0"/>
              </a:rPr>
            </a:br>
            <a:r>
              <a:rPr lang="pt-BR" sz="4800" kern="1200" cap="all" dirty="0">
                <a:solidFill>
                  <a:srgbClr val="000000"/>
                </a:solidFill>
                <a:latin typeface="Futura (Light)" panose="020B7200000000000000" pitchFamily="34" charset="0"/>
              </a:rPr>
              <a:t>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51E9F1-8E16-4954-92FC-EF37D301E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79" y="3468422"/>
            <a:ext cx="2779643" cy="13255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000" kern="1200" dirty="0">
                <a:solidFill>
                  <a:srgbClr val="000000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Transformação de uma </a:t>
            </a:r>
            <a:endParaRPr lang="pt-BR" dirty="0">
              <a:solidFill>
                <a:srgbClr val="000000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0" indent="0">
              <a:buNone/>
            </a:pPr>
            <a:r>
              <a:rPr lang="pt-BR" sz="2000" kern="1200" dirty="0">
                <a:solidFill>
                  <a:srgbClr val="000000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ideia em um conceito</a:t>
            </a:r>
            <a:endParaRPr lang="pt-BR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0263F0-B917-4065-AE09-D3D841848EE3}"/>
              </a:ext>
            </a:extLst>
          </p:cNvPr>
          <p:cNvSpPr txBox="1"/>
          <p:nvPr/>
        </p:nvSpPr>
        <p:spPr>
          <a:xfrm>
            <a:off x="929400" y="373982"/>
            <a:ext cx="339436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latin typeface="Futura (Light)" panose="020B7200000000000000" pitchFamily="34" charset="0"/>
              </a:rPr>
              <a:t>2 - IDEAÇÃO</a:t>
            </a:r>
            <a:endParaRPr lang="pt-BR" sz="3000" dirty="0">
              <a:latin typeface="Futura (Light)" panose="020B7200000000000000" pitchFamily="34" charset="0"/>
              <a:cs typeface="Calibri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6EA098A-0AA8-40C2-8B91-7340DE3F2623}"/>
              </a:ext>
            </a:extLst>
          </p:cNvPr>
          <p:cNvGrpSpPr/>
          <p:nvPr/>
        </p:nvGrpSpPr>
        <p:grpSpPr>
          <a:xfrm>
            <a:off x="4763630" y="601852"/>
            <a:ext cx="6590170" cy="5804807"/>
            <a:chOff x="5121532" y="663216"/>
            <a:chExt cx="6590170" cy="5804807"/>
          </a:xfrm>
        </p:grpSpPr>
        <p:pic>
          <p:nvPicPr>
            <p:cNvPr id="9" name="Imagem 4">
              <a:extLst>
                <a:ext uri="{FF2B5EF4-FFF2-40B4-BE49-F238E27FC236}">
                  <a16:creationId xmlns:a16="http://schemas.microsoft.com/office/drawing/2014/main" id="{3F11055F-BBA5-46CF-97B0-F07AFFCA9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36" t="23749" r="37999" b="23557"/>
            <a:stretch/>
          </p:blipFill>
          <p:spPr>
            <a:xfrm>
              <a:off x="7571507" y="1794082"/>
              <a:ext cx="1690219" cy="3581806"/>
            </a:xfrm>
            <a:prstGeom prst="rect">
              <a:avLst/>
            </a:prstGeom>
          </p:spPr>
        </p:pic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F09B59CC-78B6-4E79-9B56-A0BB09C4C58D}"/>
                </a:ext>
              </a:extLst>
            </p:cNvPr>
            <p:cNvGrpSpPr/>
            <p:nvPr/>
          </p:nvGrpSpPr>
          <p:grpSpPr>
            <a:xfrm>
              <a:off x="7080179" y="663216"/>
              <a:ext cx="2672875" cy="5804807"/>
              <a:chOff x="7080179" y="663216"/>
              <a:chExt cx="2672875" cy="5804807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6348D75E-2AA1-4D7A-8841-AA97CC843D66}"/>
                  </a:ext>
                </a:extLst>
              </p:cNvPr>
              <p:cNvSpPr/>
              <p:nvPr/>
            </p:nvSpPr>
            <p:spPr>
              <a:xfrm>
                <a:off x="7080180" y="663216"/>
                <a:ext cx="2672874" cy="1056141"/>
              </a:xfrm>
              <a:prstGeom prst="ellipse">
                <a:avLst/>
              </a:prstGeom>
              <a:solidFill>
                <a:srgbClr val="C64832"/>
              </a:solidFill>
              <a:ln w="38100"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800" dirty="0">
                    <a:latin typeface="Futura (Light)" panose="020B7200000000000000" pitchFamily="34" charset="0"/>
                  </a:rPr>
                  <a:t>IDEIAS</a:t>
                </a:r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F314CA15-F850-437C-801A-74308AA56E03}"/>
                  </a:ext>
                </a:extLst>
              </p:cNvPr>
              <p:cNvSpPr/>
              <p:nvPr/>
            </p:nvSpPr>
            <p:spPr>
              <a:xfrm>
                <a:off x="7080179" y="5411882"/>
                <a:ext cx="2672874" cy="1056141"/>
              </a:xfrm>
              <a:prstGeom prst="ellipse">
                <a:avLst/>
              </a:prstGeom>
              <a:solidFill>
                <a:srgbClr val="C64832"/>
              </a:solidFill>
              <a:ln w="38100"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>
                    <a:latin typeface="Futura (Light)" panose="020B7200000000000000" pitchFamily="34" charset="0"/>
                  </a:rPr>
                  <a:t>CONCEITO</a:t>
                </a: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1311427-5D55-4F85-A49A-072E075F6D31}"/>
                </a:ext>
              </a:extLst>
            </p:cNvPr>
            <p:cNvGrpSpPr/>
            <p:nvPr/>
          </p:nvGrpSpPr>
          <p:grpSpPr>
            <a:xfrm>
              <a:off x="5121532" y="1798888"/>
              <a:ext cx="6590170" cy="3545457"/>
              <a:chOff x="2756132" y="1772151"/>
              <a:chExt cx="6590170" cy="3545457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855E8C5-E9BC-439E-B97F-D894905BE6AD}"/>
                  </a:ext>
                </a:extLst>
              </p:cNvPr>
              <p:cNvSpPr/>
              <p:nvPr/>
            </p:nvSpPr>
            <p:spPr>
              <a:xfrm>
                <a:off x="2756132" y="1772151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FORMA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forma global do produto/serviço</a:t>
                </a:r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FC15A4C-D8FA-4BE2-BA0F-F2FF69FB1312}"/>
                  </a:ext>
                </a:extLst>
              </p:cNvPr>
              <p:cNvSpPr/>
              <p:nvPr/>
            </p:nvSpPr>
            <p:spPr>
              <a:xfrm>
                <a:off x="2756132" y="3651147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FUNÇÃO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maneira como o produto/serviço funciona</a:t>
                </a:r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8E7331D-53B4-4DF2-9234-3C8A1225C0C0}"/>
                  </a:ext>
                </a:extLst>
              </p:cNvPr>
              <p:cNvSpPr/>
              <p:nvPr/>
            </p:nvSpPr>
            <p:spPr>
              <a:xfrm>
                <a:off x="7080180" y="1772151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PROPÓSITO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necessidade que o produto/serviço deve satisfazer</a:t>
                </a:r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58DA8E6-2C28-44D4-9BC8-D7E7B0933FA5}"/>
                  </a:ext>
                </a:extLst>
              </p:cNvPr>
              <p:cNvSpPr/>
              <p:nvPr/>
            </p:nvSpPr>
            <p:spPr>
              <a:xfrm>
                <a:off x="7080180" y="3651146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BENEFÍCIOS</a:t>
                </a:r>
              </a:p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</a:t>
                </a:r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s vantagens que o produto/serviço trará aos consumidores</a:t>
                </a:r>
              </a:p>
            </p:txBody>
          </p: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C4444F-7636-4852-5BB5-924487A477A8}"/>
              </a:ext>
            </a:extLst>
          </p:cNvPr>
          <p:cNvSpPr txBox="1"/>
          <p:nvPr/>
        </p:nvSpPr>
        <p:spPr>
          <a:xfrm>
            <a:off x="10734261" y="6078055"/>
            <a:ext cx="120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1)</a:t>
            </a:r>
          </a:p>
        </p:txBody>
      </p:sp>
    </p:spTree>
    <p:extLst>
      <p:ext uri="{BB962C8B-B14F-4D97-AF65-F5344CB8AC3E}">
        <p14:creationId xmlns:p14="http://schemas.microsoft.com/office/powerpoint/2010/main" val="11402854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Mordekai - Tema 2018.07">
      <a:majorFont>
        <a:latin typeface="Futura (Light)"/>
        <a:ea typeface=""/>
        <a:cs typeface=""/>
      </a:majorFont>
      <a:minorFont>
        <a:latin typeface="Futura (Light)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6023</TotalTime>
  <Words>2842</Words>
  <Application>Microsoft Office PowerPoint</Application>
  <PresentationFormat>Widescreen</PresentationFormat>
  <Paragraphs>362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DIN Neuzeit Grotesk Std Bold Cn</vt:lpstr>
      <vt:lpstr>DIN Next LT Arabic Light</vt:lpstr>
      <vt:lpstr>Futura (Light)</vt:lpstr>
      <vt:lpstr>Wingdings</vt:lpstr>
      <vt:lpstr>Tema do Office</vt:lpstr>
      <vt:lpstr>Apresentação do PowerPoint</vt:lpstr>
      <vt:lpstr>Sobre nós</vt:lpstr>
      <vt:lpstr>Quem Somos</vt:lpstr>
      <vt:lpstr>Apresentação do PowerPoint</vt:lpstr>
      <vt:lpstr>Apresentação do PowerPoint</vt:lpstr>
      <vt:lpstr>Apresentação do PowerPoint</vt:lpstr>
      <vt:lpstr>Apresentação do PowerPoint</vt:lpstr>
      <vt:lpstr>1. As duas fases da IMERSÃO:  </vt:lpstr>
      <vt:lpstr>Da ideia ao  Conceito</vt:lpstr>
      <vt:lpstr>Apresentação do PowerPoint</vt:lpstr>
      <vt:lpstr>Apresentação do PowerPoint</vt:lpstr>
      <vt:lpstr>Produtos &amp; Serviços B2B</vt:lpstr>
      <vt:lpstr>Apresentação do PowerPoint</vt:lpstr>
      <vt:lpstr>Apresentação do PowerPoint</vt:lpstr>
      <vt:lpstr>Exemplos de  Projetos  de produtos</vt:lpstr>
      <vt:lpstr> produtos  &amp; Projetos</vt:lpstr>
      <vt:lpstr> Processo  &amp; Design</vt:lpstr>
      <vt:lpstr> Economia Circular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Mais sobre VMORDEKAI</vt:lpstr>
      <vt:lpstr>Apresentação do PowerPoint</vt:lpstr>
      <vt:lpstr>Briefing 2025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Mordekai;VMORDEKAI</dc:creator>
  <cp:keywords>vmordekai@hotmail.com</cp:keywords>
  <cp:lastModifiedBy>Victor Ferreira</cp:lastModifiedBy>
  <cp:revision>389</cp:revision>
  <dcterms:created xsi:type="dcterms:W3CDTF">2018-06-23T23:35:35Z</dcterms:created>
  <dcterms:modified xsi:type="dcterms:W3CDTF">2025-11-04T01:47:03Z</dcterms:modified>
</cp:coreProperties>
</file>